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1"/>
  </p:notesMasterIdLst>
  <p:handoutMasterIdLst>
    <p:handoutMasterId r:id="rId72"/>
  </p:handoutMasterIdLst>
  <p:sldIdLst>
    <p:sldId id="278" r:id="rId5"/>
    <p:sldId id="357" r:id="rId6"/>
    <p:sldId id="411" r:id="rId7"/>
    <p:sldId id="480" r:id="rId8"/>
    <p:sldId id="481" r:id="rId9"/>
    <p:sldId id="482" r:id="rId10"/>
    <p:sldId id="483" r:id="rId11"/>
    <p:sldId id="484" r:id="rId12"/>
    <p:sldId id="485" r:id="rId13"/>
    <p:sldId id="412" r:id="rId14"/>
    <p:sldId id="486" r:id="rId15"/>
    <p:sldId id="487" r:id="rId16"/>
    <p:sldId id="488" r:id="rId17"/>
    <p:sldId id="493" r:id="rId18"/>
    <p:sldId id="494" r:id="rId19"/>
    <p:sldId id="495" r:id="rId20"/>
    <p:sldId id="544" r:id="rId21"/>
    <p:sldId id="546" r:id="rId22"/>
    <p:sldId id="496" r:id="rId23"/>
    <p:sldId id="545" r:id="rId24"/>
    <p:sldId id="497" r:id="rId25"/>
    <p:sldId id="547" r:id="rId26"/>
    <p:sldId id="548" r:id="rId27"/>
    <p:sldId id="549" r:id="rId28"/>
    <p:sldId id="498" r:id="rId29"/>
    <p:sldId id="499" r:id="rId30"/>
    <p:sldId id="500" r:id="rId31"/>
    <p:sldId id="501" r:id="rId32"/>
    <p:sldId id="502" r:id="rId33"/>
    <p:sldId id="504" r:id="rId34"/>
    <p:sldId id="503" r:id="rId35"/>
    <p:sldId id="505" r:id="rId36"/>
    <p:sldId id="508" r:id="rId37"/>
    <p:sldId id="509" r:id="rId38"/>
    <p:sldId id="510" r:id="rId39"/>
    <p:sldId id="511" r:id="rId40"/>
    <p:sldId id="512" r:id="rId41"/>
    <p:sldId id="540" r:id="rId42"/>
    <p:sldId id="507" r:id="rId43"/>
    <p:sldId id="513" r:id="rId44"/>
    <p:sldId id="541" r:id="rId45"/>
    <p:sldId id="517" r:id="rId46"/>
    <p:sldId id="518" r:id="rId47"/>
    <p:sldId id="519" r:id="rId48"/>
    <p:sldId id="520" r:id="rId49"/>
    <p:sldId id="521" r:id="rId50"/>
    <p:sldId id="522" r:id="rId51"/>
    <p:sldId id="523" r:id="rId52"/>
    <p:sldId id="542" r:id="rId53"/>
    <p:sldId id="524" r:id="rId54"/>
    <p:sldId id="525" r:id="rId55"/>
    <p:sldId id="526" r:id="rId56"/>
    <p:sldId id="527" r:id="rId57"/>
    <p:sldId id="528" r:id="rId58"/>
    <p:sldId id="529" r:id="rId59"/>
    <p:sldId id="530" r:id="rId60"/>
    <p:sldId id="531" r:id="rId61"/>
    <p:sldId id="532" r:id="rId62"/>
    <p:sldId id="534" r:id="rId63"/>
    <p:sldId id="533" r:id="rId64"/>
    <p:sldId id="535" r:id="rId65"/>
    <p:sldId id="543" r:id="rId66"/>
    <p:sldId id="536" r:id="rId67"/>
    <p:sldId id="537" r:id="rId68"/>
    <p:sldId id="538" r:id="rId69"/>
    <p:sldId id="539" r:id="rId70"/>
  </p:sldIdLst>
  <p:sldSz cx="12192000" cy="6858000"/>
  <p:notesSz cx="6858000" cy="9144000"/>
  <p:custDataLst>
    <p:tags r:id="rId73"/>
  </p:custDataLst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100" y="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tags" Target="tags/tag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theme" Target="theme/theme1.xml"/><Relationship Id="rId7" Type="http://schemas.openxmlformats.org/officeDocument/2006/relationships/slide" Target="slides/slide3.xml"/><Relationship Id="rId71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25D299-22B7-42F5-A369-FD200C73BBC3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2024/7/15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F6909D-8EDC-4A00-9425-7CCDD6935CD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0.png>
</file>

<file path=ppt/media/image11.jpeg>
</file>

<file path=ppt/media/image12.jpeg>
</file>

<file path=ppt/media/image12.png>
</file>

<file path=ppt/media/image13.jpeg>
</file>

<file path=ppt/media/image14.jpeg>
</file>

<file path=ppt/media/image15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80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jpg>
</file>

<file path=ppt/media/image37.png>
</file>

<file path=ppt/media/image38.png>
</file>

<file path=ppt/media/image39.png>
</file>

<file path=ppt/media/image4.png>
</file>

<file path=ppt/media/image40.png>
</file>

<file path=ppt/media/image400.png>
</file>

<file path=ppt/media/image41.png>
</file>

<file path=ppt/media/image42.png>
</file>

<file path=ppt/media/image43.png>
</file>

<file path=ppt/media/image44.png>
</file>

<file path=ppt/media/image45.jp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jpeg>
</file>

<file path=ppt/media/image7.png>
</file>

<file path=ppt/media/image8.jpeg>
</file>

<file path=ppt/media/image8.png>
</file>

<file path=ppt/media/image9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71C006B-CAD6-46A9-AE01-1DF9FF39EC39}" type="datetime1">
              <a:rPr lang="zh-CN" altLang="en-US" noProof="0" smtClean="0"/>
              <a:t>2024/7/15</a:t>
            </a:fld>
            <a:endParaRPr lang="zh-CN" altLang="en-US" noProof="0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E6DE88F-1F85-4A27-9D34-D74A50E7B0DA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E6DE88F-1F85-4A27-9D34-D74A50E7B0DA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rtlCol="0" anchor="b">
            <a:normAutofit/>
          </a:bodyPr>
          <a:lstStyle>
            <a:lvl1pPr algn="ctr">
              <a:defRPr sz="5400"/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rtlCol="0"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E83E4F-657C-4D8E-8FAD-6386EF9B109D}" type="datetime1">
              <a:rPr lang="zh-CN" altLang="en-US" noProof="0" smtClean="0"/>
              <a:t>2024/7/15</a:t>
            </a:fld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题注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rtlCol="0" anchor="b">
            <a:normAutofit/>
          </a:bodyPr>
          <a:lstStyle>
            <a:lvl1pPr algn="ctr">
              <a:defRPr sz="2800"/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4F4464-7484-4713-B9FF-83FB9DDEA071}" type="datetime1">
              <a:rPr lang="zh-CN" altLang="en-US" noProof="0" smtClean="0"/>
              <a:t>2024/7/15</a:t>
            </a:fld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rtlCol="0" anchor="ctr">
            <a:normAutofit/>
          </a:bodyPr>
          <a:lstStyle>
            <a:lvl1pPr>
              <a:defRPr sz="4000"/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5233FB-47C5-42F7-A95A-B15B60A34B63}" type="datetime1">
              <a:rPr lang="zh-CN" altLang="en-US" noProof="0" smtClean="0"/>
              <a:t>2024/7/15</a:t>
            </a:fld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题注的引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>
            <a:normAutofit/>
          </a:bodyPr>
          <a:lstStyle>
            <a:lvl1pPr>
              <a:defRPr sz="3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12" name="文本占位符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59FB00C-3196-42EF-A93B-AD2E97DECBF9}" type="datetime1">
              <a:rPr lang="zh-CN" altLang="en-US" noProof="0" smtClean="0"/>
              <a:t>2024/7/15</a:t>
            </a:fld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  <p:sp>
        <p:nvSpPr>
          <p:cNvPr id="11" name="文本框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CN" altLang="en-US" sz="8000" noProof="0" dirty="0"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“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CN" altLang="en-US" sz="8000" noProof="0" dirty="0"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E52F37-2347-469F-95CF-B07720175159}" type="datetime1">
              <a:rPr lang="zh-CN" altLang="en-US" noProof="0" smtClean="0"/>
              <a:t>2024/7/15</a:t>
            </a:fld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7" name="文本占位符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8" name="文本占位符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0" name="文本占位符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2" name="文本占位符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DB85421-0A4F-456C-AE8B-9D9FD1C29F96}" type="datetime1">
              <a:rPr lang="zh-CN" altLang="en-US" noProof="0" smtClean="0"/>
              <a:t>2024/7/15</a:t>
            </a:fld>
            <a:endParaRPr lang="zh-CN" altLang="en-US" noProof="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图片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图片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标题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19" name="文本占位符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0" name="图片占位符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21" name="文本占位符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2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3" name="图片占位符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24" name="文本占位符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5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6" name="图片占位符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27" name="文本占位符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597710-2884-4518-8343-5210F0660D76}" type="datetime1">
              <a:rPr lang="zh-CN" altLang="en-US" noProof="0" smtClean="0"/>
              <a:t>2024/7/15</a:t>
            </a:fld>
            <a:endParaRPr lang="zh-CN" altLang="en-US" noProof="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84CB63E-F307-418A-B628-A6B892AED4C7}" type="datetime1">
              <a:rPr lang="zh-CN" altLang="en-US" noProof="0" smtClean="0"/>
              <a:t>2024/7/15</a:t>
            </a:fld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rtlCol="0" anchor="b"/>
          <a:lstStyle>
            <a:lvl1pPr algn="ctr">
              <a:defRPr sz="4000" b="0" cap="none"/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rtlCol="0"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14A190-44DA-4162-93F1-58A582F1E34D}" type="datetime1">
              <a:rPr lang="zh-CN" altLang="en-US" noProof="0" smtClean="0"/>
              <a:t>2024/7/15</a:t>
            </a:fld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rtlCol="0" anchor="t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rtlCol="0" anchor="t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FAA926-9856-4E01-BF32-9864A6B340D7}" type="datetime1">
              <a:rPr lang="zh-CN" altLang="en-US" noProof="0" smtClean="0"/>
              <a:t>2024/7/15</a:t>
            </a:fld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图片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A9A6D6-ED6C-4059-8881-246F48921CB9}" type="datetime1">
              <a:rPr lang="zh-CN" altLang="en-US" noProof="0" smtClean="0"/>
              <a:t>2024/7/15</a:t>
            </a:fld>
            <a:endParaRPr lang="zh-CN" altLang="en-US" noProof="0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82D6A9-C393-42BA-899D-980611436B38}" type="datetime1">
              <a:rPr lang="zh-CN" altLang="en-US" noProof="0" smtClean="0"/>
              <a:t>2024/7/15</a:t>
            </a:fld>
            <a:endParaRPr lang="zh-CN" altLang="en-US" noProof="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4E2F3C-F6FF-4123-83A2-52AD329828E8}" type="datetime1">
              <a:rPr lang="zh-CN" altLang="en-US" noProof="0" smtClean="0"/>
              <a:t>2024/7/15</a:t>
            </a:fld>
            <a:endParaRPr lang="zh-CN" altLang="en-US" noProof="0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rtlCol="0" anchor="b">
            <a:normAutofit/>
          </a:bodyPr>
          <a:lstStyle>
            <a:lvl1pPr algn="ctr">
              <a:defRPr sz="2800" b="0"/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761EBF-EC3D-40AD-A2AF-0B83A9BC8761}" type="datetime1">
              <a:rPr lang="zh-CN" altLang="en-US" noProof="0" smtClean="0"/>
              <a:t>2024/7/15</a:t>
            </a:fld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rtlCol="0" anchor="b">
            <a:noAutofit/>
          </a:bodyPr>
          <a:lstStyle>
            <a:lvl1pPr algn="ctr">
              <a:defRPr sz="3200" b="0"/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90168C-97F9-485C-B61A-FB9CF372C0B8}" type="datetime1">
              <a:rPr lang="zh-CN" altLang="en-US" noProof="0" smtClean="0"/>
              <a:t>2024/7/15</a:t>
            </a:fld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F66F3B4-29CF-4B27-AAED-5D9EF95DB219}" type="datetime1">
              <a:rPr lang="zh-CN" altLang="en-US" noProof="0" smtClean="0"/>
              <a:t>2024/7/15</a:t>
            </a:fld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Microsoft YaHei UI" panose="020B0503020204020204" pitchFamily="34" charset="-122"/>
          <a:ea typeface="Microsoft YaHei UI" panose="020B0503020204020204" pitchFamily="34" charset="-122"/>
          <a:cs typeface="Microsoft YaHei UI" panose="020B0503020204020204" pitchFamily="34" charset="-122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7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panose="05020102010507070707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720090" indent="-269875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panose="05020102010507070707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026160" indent="-2159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panose="05020102010507070707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386205" indent="-2159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panose="05020102010507070707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673860" indent="-2159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panose="05020102010507070707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01485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panose="05020102010507070707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57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panose="05020102010507070707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892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panose="05020102010507070707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42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panose="05020102010507070707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6.jpe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0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" y="0"/>
            <a:ext cx="12192001" cy="6857990"/>
          </a:xfrm>
          <a:prstGeom prst="rect">
            <a:avLst/>
          </a:prstGeom>
        </p:spPr>
      </p:pic>
      <p:sp useBgFill="1">
        <p:nvSpPr>
          <p:cNvPr id="103" name="任意多边形(F) 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170747" y="2209152"/>
            <a:ext cx="3953537" cy="816821"/>
          </a:xfrm>
        </p:spPr>
        <p:txBody>
          <a:bodyPr rtlCol="0">
            <a:normAutofit fontScale="90000"/>
          </a:bodyPr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zh-CN" altLang="en-US" sz="40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实验</a:t>
            </a:r>
            <a:r>
              <a:rPr lang="en-US" altLang="zh-CN" sz="40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6 </a:t>
            </a:r>
            <a:r>
              <a:rPr lang="zh-CN" altLang="en-US" sz="40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最大流应用（棒球比赛问题）</a:t>
            </a:r>
            <a:endParaRPr lang="zh-CN" altLang="en-US" sz="2800" b="1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461531" y="3455365"/>
            <a:ext cx="3485072" cy="1026544"/>
          </a:xfrm>
        </p:spPr>
        <p:txBody>
          <a:bodyPr rtlCol="0">
            <a:normAutofit/>
          </a:bodyPr>
          <a:lstStyle/>
          <a:p>
            <a:pPr algn="l" rtl="0"/>
            <a:endParaRPr lang="en-US" altLang="zh-CN" sz="23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流网络的构造原理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4</a:t>
            </a:r>
            <a:r>
              <a:rPr lang="zh-CN" altLang="en-US" dirty="0"/>
              <a:t>种节点：</a:t>
            </a:r>
            <a:endParaRPr lang="en-US" altLang="zh-CN" dirty="0"/>
          </a:p>
          <a:p>
            <a:pPr marL="494030" indent="-457200">
              <a:buFont typeface="+mj-lt"/>
              <a:buAutoNum type="arabicPeriod"/>
            </a:pPr>
            <a:r>
              <a:rPr lang="zh-CN" altLang="en-US" dirty="0"/>
              <a:t>源节点：表示起点，用于连接所有的比赛节点。</a:t>
            </a:r>
            <a:endParaRPr lang="en-US" altLang="zh-CN" dirty="0"/>
          </a:p>
          <a:p>
            <a:pPr marL="494030" indent="-457200">
              <a:buFont typeface="+mj-lt"/>
              <a:buAutoNum type="arabicPeriod"/>
            </a:pPr>
            <a:r>
              <a:rPr lang="zh-CN" altLang="en-US" dirty="0"/>
              <a:t>比赛节点：对两个球队间未进行的比赛设一个节点，表示该比赛</a:t>
            </a:r>
            <a:endParaRPr lang="en-US" altLang="zh-CN" dirty="0"/>
          </a:p>
          <a:p>
            <a:pPr marL="494030" indent="-457200">
              <a:buFont typeface="+mj-lt"/>
              <a:buAutoNum type="arabicPeriod"/>
            </a:pPr>
            <a:r>
              <a:rPr lang="zh-CN" altLang="en-US" dirty="0"/>
              <a:t>球队节点：对每个球队设一个节点，表示该球队。</a:t>
            </a:r>
            <a:endParaRPr lang="en-US" altLang="zh-CN" dirty="0"/>
          </a:p>
          <a:p>
            <a:pPr marL="494030" indent="-457200">
              <a:buFont typeface="+mj-lt"/>
              <a:buAutoNum type="arabicPeriod"/>
            </a:pPr>
            <a:r>
              <a:rPr lang="zh-CN" altLang="en-US" dirty="0"/>
              <a:t>汇节点 ：表示终点，用于连接所有的球队节点。</a:t>
            </a:r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流网络的构造原理</a:t>
            </a:r>
          </a:p>
        </p:txBody>
      </p:sp>
      <p:pic>
        <p:nvPicPr>
          <p:cNvPr id="5" name="内容占位符 4" descr="图示&#10;&#10;描述已自动生成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30070" y="2669256"/>
            <a:ext cx="5758356" cy="3714750"/>
          </a:xfr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182" y="3306328"/>
            <a:ext cx="5220140" cy="15392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流网络的构造原理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3</a:t>
            </a:r>
            <a:r>
              <a:rPr lang="zh-CN" altLang="en-US" dirty="0"/>
              <a:t>种连接关系：</a:t>
            </a:r>
            <a:endParaRPr lang="en-US" altLang="zh-CN" dirty="0"/>
          </a:p>
        </p:txBody>
      </p:sp>
      <p:pic>
        <p:nvPicPr>
          <p:cNvPr id="5" name="图片 4" descr="图示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986" y="2549798"/>
            <a:ext cx="6386028" cy="413193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流网络的构造原理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913795" y="1866900"/>
                <a:ext cx="10353762" cy="3714749"/>
              </a:xfrm>
            </p:spPr>
            <p:txBody>
              <a:bodyPr/>
              <a:lstStyle/>
              <a:p>
                <a:pPr marL="36830" indent="0">
                  <a:buNone/>
                </a:pPr>
                <a:r>
                  <a:rPr lang="en-US" altLang="zh-CN" dirty="0"/>
                  <a:t>1.</a:t>
                </a:r>
                <a:r>
                  <a:rPr lang="zh-CN" altLang="en-US" dirty="0"/>
                  <a:t>从源节点到比赛节点：每条边代表未进行的比赛数，也代表需要分配的剩余胜利场数，边的容量为比赛节点队伍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和队伍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zh-CN" altLang="en-US" dirty="0"/>
                  <a:t>之间剩余比赛场数。</a:t>
                </a:r>
                <a:endParaRPr lang="en-US" altLang="zh-CN" dirty="0"/>
              </a:p>
              <a:p>
                <a:pPr marL="36830" indent="0">
                  <a:buNone/>
                </a:pPr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13795" y="1866900"/>
                <a:ext cx="10353762" cy="3714749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182" y="3306328"/>
            <a:ext cx="5220140" cy="1539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图片 5" descr="图示&#10;&#10;描述已自动生成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1830" y="2816086"/>
            <a:ext cx="6282941" cy="392927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流网络的构造原理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3795" y="1866900"/>
            <a:ext cx="10353762" cy="3714749"/>
          </a:xfrm>
        </p:spPr>
        <p:txBody>
          <a:bodyPr/>
          <a:lstStyle/>
          <a:p>
            <a:pPr marL="36830" indent="0">
              <a:buNone/>
            </a:pPr>
            <a:r>
              <a:rPr lang="en-US" altLang="zh-CN" dirty="0"/>
              <a:t>2.</a:t>
            </a:r>
            <a:r>
              <a:rPr lang="zh-CN" altLang="en-US" dirty="0"/>
              <a:t>从比赛节点到球队节点：表示两个球队间比赛的胜负结果会影响这两支球队，也可以表示这两个球队间比赛的胜场会分配到这两支球队，边的容量为无穷大（表示胜场可以自由流动，不限制比赛结果）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984" y="3312954"/>
            <a:ext cx="5220140" cy="1539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 descr="图示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877" y="3124200"/>
            <a:ext cx="5470914" cy="357626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流网络的构造原理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913795" y="1866900"/>
                <a:ext cx="10353762" cy="3714749"/>
              </a:xfrm>
            </p:spPr>
            <p:txBody>
              <a:bodyPr/>
              <a:lstStyle/>
              <a:p>
                <a:pPr marL="36830" indent="0">
                  <a:buNone/>
                </a:pPr>
                <a:r>
                  <a:rPr lang="en-US" altLang="zh-CN" dirty="0"/>
                  <a:t>3.</a:t>
                </a:r>
                <a:r>
                  <a:rPr lang="zh-CN" altLang="en-US" dirty="0"/>
                  <a:t>从球队节点到汇节点：代表保证球队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不被淘汰下球队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zh-CN" altLang="en-US" dirty="0"/>
                  <a:t>最大剩余胜利场数，边的容量为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dirty="0"/>
                  <a:t>(</a:t>
                </a:r>
                <a:r>
                  <a:rPr lang="zh-CN" altLang="en-US" dirty="0"/>
                  <a:t>假设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r>
                  <a:rPr lang="en-US" altLang="zh-CN" dirty="0"/>
                  <a:t>)</a:t>
                </a:r>
                <a:endParaRPr lang="zh-CN" altLang="en-US" dirty="0"/>
              </a:p>
              <a:p>
                <a:pPr marL="36830" indent="0">
                  <a:buNone/>
                </a:pPr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13795" y="1866900"/>
                <a:ext cx="10353762" cy="3714749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182" y="3306328"/>
            <a:ext cx="5220140" cy="1539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图片 5" descr="图示&#10;&#10;描述已自动生成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1080" y="2791987"/>
            <a:ext cx="6211649" cy="400088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流网络的构造原理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913795" y="1866900"/>
                <a:ext cx="10353762" cy="3714749"/>
              </a:xfrm>
            </p:spPr>
            <p:txBody>
              <a:bodyPr/>
              <a:lstStyle/>
              <a:p>
                <a:pPr marL="36830" indent="0">
                  <a:buNone/>
                </a:pPr>
                <a:r>
                  <a:rPr lang="zh-CN" altLang="en-US" dirty="0"/>
                  <a:t>以</a:t>
                </a:r>
                <a:r>
                  <a:rPr lang="en-US" altLang="zh-CN" dirty="0"/>
                  <a:t>Philly</a:t>
                </a:r>
                <a:r>
                  <a:rPr lang="zh-CN" altLang="en-US" dirty="0"/>
                  <a:t>为例子，希望知道</a:t>
                </a:r>
                <a:r>
                  <a:rPr lang="en-US" altLang="zh-CN" dirty="0"/>
                  <a:t>Philly</a:t>
                </a:r>
                <a:r>
                  <a:rPr lang="zh-CN" altLang="en-US" dirty="0"/>
                  <a:t>在达到最大胜利场数的情况下是否有夺冠的可能，则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</a:rPr>
                      <m:t>W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𝑃h𝑖𝑙𝑙𝑦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𝑃h𝑖𝑙𝑙𝑦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=80+3=83</m:t>
                    </m:r>
                    <m:r>
                      <a:rPr lang="zh-CN" altLang="en-US" i="1">
                        <a:latin typeface="Cambria Math" panose="02040503050406030204" pitchFamily="18" charset="0"/>
                      </a:rPr>
                      <m:t>。</m:t>
                    </m:r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13795" y="1866900"/>
                <a:ext cx="10353762" cy="3714749"/>
              </a:xfrm>
              <a:blipFill rotWithShape="1">
                <a:blip r:embed="rId2"/>
                <a:stretch>
                  <a:fillRect l="-209" t="-581" r="-201" b="-56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182" y="3306328"/>
            <a:ext cx="5220140" cy="1539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 descr="图示&#10;&#10;描述已自动生成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6069" y="2736573"/>
            <a:ext cx="6249339" cy="402866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为什么网络流结构适合该问题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内容占位符 3">
                <a:extLst>
                  <a:ext uri="{FF2B5EF4-FFF2-40B4-BE49-F238E27FC236}">
                    <a16:creationId xmlns:a16="http://schemas.microsoft.com/office/drawing/2014/main" id="{69974BF0-DF3C-05E5-D728-79BAB3F13C5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zh-CN" altLang="en-US" dirty="0"/>
                  <a:t>在前面的流网络构造中，我们能看到，流网络中的流相当于剩余胜场数，</a:t>
                </a:r>
                <a:r>
                  <a:rPr lang="zh-CN" altLang="zh-CN" dirty="0">
                    <a:effectLst/>
                  </a:rPr>
                  <a:t>从源节点到比赛节点边的容量，相当于有多少剩余胜场数需要分配；从比赛节点到球队节点，相当于将胜场分配给哪个球队；从球队节点到汇节点边的容量，相当于对前面胜场分配的限制，保证球队的最终胜场数不超过球队</a:t>
                </a:r>
                <a14:m>
                  <m:oMath xmlns:m="http://schemas.openxmlformats.org/officeDocument/2006/math">
                    <m:r>
                      <a:rPr lang="en-US" altLang="zh-CN" i="1">
                        <a:effectLst/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zh-CN" dirty="0">
                    <a:effectLst/>
                  </a:rPr>
                  <a:t>的最大可能胜利场数。</a:t>
                </a:r>
                <a:endParaRPr lang="en-US" altLang="zh-CN" dirty="0">
                  <a:effectLst/>
                </a:endParaRPr>
              </a:p>
            </p:txBody>
          </p:sp>
        </mc:Choice>
        <mc:Fallback xmlns="">
          <p:sp>
            <p:nvSpPr>
              <p:cNvPr id="4" name="内容占位符 3">
                <a:extLst>
                  <a:ext uri="{FF2B5EF4-FFF2-40B4-BE49-F238E27FC236}">
                    <a16:creationId xmlns:a16="http://schemas.microsoft.com/office/drawing/2014/main" id="{69974BF0-DF3C-05E5-D728-79BAB3F13C5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53E14637-A45E-6A0E-FEF9-7AFC9D596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9981" y="3814554"/>
            <a:ext cx="4621389" cy="2976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2945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为什么网络流结构适合该问题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内容占位符 3">
                <a:extLst>
                  <a:ext uri="{FF2B5EF4-FFF2-40B4-BE49-F238E27FC236}">
                    <a16:creationId xmlns:a16="http://schemas.microsoft.com/office/drawing/2014/main" id="{69974BF0-DF3C-05E5-D728-79BAB3F13C5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zh-CN" altLang="en-US" dirty="0"/>
                  <a:t>剩余胜利场数从源节点流出，若能到达汇节点，说明该场胜利可以分配到某支球队且能保证球队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最大可能胜利场数不被其他球队超越，即球队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不被淘汰。</a:t>
                </a:r>
              </a:p>
            </p:txBody>
          </p:sp>
        </mc:Choice>
        <mc:Fallback xmlns="">
          <p:sp>
            <p:nvSpPr>
              <p:cNvPr id="4" name="内容占位符 3">
                <a:extLst>
                  <a:ext uri="{FF2B5EF4-FFF2-40B4-BE49-F238E27FC236}">
                    <a16:creationId xmlns:a16="http://schemas.microsoft.com/office/drawing/2014/main" id="{69974BF0-DF3C-05E5-D728-79BAB3F13C5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53E14637-A45E-6A0E-FEF9-7AFC9D596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9981" y="3377805"/>
            <a:ext cx="4621389" cy="2976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4419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为什么网络流结构适合该问题</a:t>
            </a:r>
          </a:p>
        </p:txBody>
      </p:sp>
      <p:pic>
        <p:nvPicPr>
          <p:cNvPr id="9" name="内容占位符 8" descr="手机屏幕截图&#10;&#10;描述已自动生成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7210" y="3114060"/>
            <a:ext cx="8326931" cy="3432514"/>
          </a:xfrm>
        </p:spPr>
      </p:pic>
      <p:sp>
        <p:nvSpPr>
          <p:cNvPr id="10" name="内容占位符 2"/>
          <p:cNvSpPr txBox="1"/>
          <p:nvPr/>
        </p:nvSpPr>
        <p:spPr>
          <a:xfrm>
            <a:off x="913795" y="186690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830" indent="0">
              <a:buFont typeface="Wingdings 2" panose="05020102010507070707" charset="2"/>
              <a:buNone/>
            </a:pPr>
            <a:r>
              <a:rPr lang="en-US" altLang="zh-CN" dirty="0"/>
              <a:t>Atlanta</a:t>
            </a:r>
            <a:r>
              <a:rPr lang="zh-CN" altLang="en-US" dirty="0"/>
              <a:t>和</a:t>
            </a:r>
            <a:r>
              <a:rPr lang="en-US" altLang="zh-CN" dirty="0"/>
              <a:t>Philly</a:t>
            </a:r>
            <a:r>
              <a:rPr lang="zh-CN" altLang="en-US" dirty="0"/>
              <a:t>之间存在</a:t>
            </a:r>
            <a:r>
              <a:rPr lang="en-US" altLang="zh-CN" dirty="0"/>
              <a:t>1</a:t>
            </a:r>
            <a:r>
              <a:rPr lang="zh-CN" altLang="en-US" dirty="0"/>
              <a:t>场比赛，</a:t>
            </a:r>
            <a:r>
              <a:rPr lang="en-US" altLang="zh-CN" dirty="0"/>
              <a:t> </a:t>
            </a:r>
            <a:r>
              <a:rPr lang="zh-CN" altLang="en-US" dirty="0"/>
              <a:t>两个球队间必然会有一个球队获得</a:t>
            </a:r>
            <a:r>
              <a:rPr lang="en-US" altLang="zh-CN" dirty="0"/>
              <a:t>1</a:t>
            </a:r>
            <a:r>
              <a:rPr lang="zh-CN" altLang="en-US" dirty="0"/>
              <a:t>场胜利，在保证</a:t>
            </a:r>
            <a:r>
              <a:rPr lang="en-US" altLang="zh-CN" dirty="0"/>
              <a:t>Philly</a:t>
            </a:r>
            <a:r>
              <a:rPr lang="zh-CN" altLang="en-US" dirty="0"/>
              <a:t>不淘汰的情况下，这场胜利只能分配给</a:t>
            </a:r>
            <a:r>
              <a:rPr lang="en-US" altLang="zh-CN" dirty="0"/>
              <a:t>Philly</a:t>
            </a:r>
            <a:r>
              <a:rPr lang="zh-CN" altLang="en-US" dirty="0"/>
              <a:t>。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问题描述</a:t>
            </a:r>
          </a:p>
        </p:txBody>
      </p:sp>
      <p:sp>
        <p:nvSpPr>
          <p:cNvPr id="9" name="内容占位符 2"/>
          <p:cNvSpPr txBox="1"/>
          <p:nvPr/>
        </p:nvSpPr>
        <p:spPr>
          <a:xfrm>
            <a:off x="1356932" y="1787549"/>
            <a:ext cx="9467488" cy="4299852"/>
          </a:xfrm>
          <a:prstGeom prst="rect">
            <a:avLst/>
          </a:prstGeom>
        </p:spPr>
        <p:txBody>
          <a:bodyPr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7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3714749"/>
          </a:xfrm>
        </p:spPr>
        <p:txBody>
          <a:bodyPr/>
          <a:lstStyle/>
          <a:p>
            <a:r>
              <a:rPr lang="zh-CN" altLang="en-US" dirty="0"/>
              <a:t>利用最大流算法给出棒球问题的求解方法</a:t>
            </a: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6932" y="2639136"/>
            <a:ext cx="8781498" cy="258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为什么网络流结构适合该问题</a:t>
            </a:r>
          </a:p>
        </p:txBody>
      </p:sp>
      <p:pic>
        <p:nvPicPr>
          <p:cNvPr id="9" name="内容占位符 8" descr="手机屏幕截图&#10;&#10;描述已自动生成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5110" y="4013204"/>
            <a:ext cx="6129622" cy="2526743"/>
          </a:xfrm>
        </p:spPr>
      </p:pic>
      <p:sp>
        <p:nvSpPr>
          <p:cNvPr id="10" name="内容占位符 2"/>
          <p:cNvSpPr txBox="1"/>
          <p:nvPr/>
        </p:nvSpPr>
        <p:spPr>
          <a:xfrm>
            <a:off x="913795" y="186690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830" indent="0">
              <a:buFont typeface="Wingdings 2" panose="05020102010507070707" charset="2"/>
              <a:buNone/>
            </a:pPr>
            <a:r>
              <a:rPr lang="zh-CN" altLang="en-US" dirty="0"/>
              <a:t>这是因为该场胜利从源节点出发，由于球队节点</a:t>
            </a:r>
            <a:r>
              <a:rPr lang="en-US" altLang="zh-CN" dirty="0"/>
              <a:t>Atlanta</a:t>
            </a:r>
            <a:r>
              <a:rPr lang="zh-CN" altLang="en-US" dirty="0"/>
              <a:t>到汇节点边的容量为</a:t>
            </a:r>
            <a:r>
              <a:rPr lang="en-US" altLang="zh-CN" dirty="0"/>
              <a:t>0</a:t>
            </a:r>
            <a:r>
              <a:rPr lang="zh-CN" altLang="en-US" dirty="0"/>
              <a:t>，所以该场胜利无法从源节点出发经过球队节点</a:t>
            </a:r>
            <a:r>
              <a:rPr lang="en-US" altLang="zh-CN" dirty="0"/>
              <a:t>Atlanta</a:t>
            </a:r>
            <a:r>
              <a:rPr lang="zh-CN" altLang="en-US" dirty="0"/>
              <a:t>到汇节点，即无法在保证</a:t>
            </a:r>
            <a:r>
              <a:rPr lang="en-US" altLang="zh-CN" dirty="0"/>
              <a:t>Philly</a:t>
            </a:r>
            <a:r>
              <a:rPr lang="zh-CN" altLang="en-US" dirty="0"/>
              <a:t>不被淘汰的情况下，将该场胜利分配给</a:t>
            </a:r>
            <a:r>
              <a:rPr lang="en-US" altLang="zh-CN" dirty="0"/>
              <a:t>Atlanta</a:t>
            </a:r>
            <a:r>
              <a:rPr lang="zh-CN" altLang="en-US" dirty="0"/>
              <a:t>；又由于</a:t>
            </a:r>
            <a:r>
              <a:rPr lang="en-US" altLang="zh-CN" dirty="0"/>
              <a:t>Philly</a:t>
            </a:r>
            <a:r>
              <a:rPr lang="zh-CN" altLang="en-US" dirty="0"/>
              <a:t>到汇节点边的容量为</a:t>
            </a:r>
            <a:r>
              <a:rPr lang="en-US" altLang="zh-CN" dirty="0"/>
              <a:t>3</a:t>
            </a:r>
            <a:r>
              <a:rPr lang="zh-CN" altLang="en-US" dirty="0"/>
              <a:t>，所以该场胜利可以从汇节点经过球队节点</a:t>
            </a:r>
            <a:r>
              <a:rPr lang="en-US" altLang="zh-CN" dirty="0"/>
              <a:t>Philly</a:t>
            </a:r>
            <a:r>
              <a:rPr lang="zh-CN" altLang="en-US" dirty="0"/>
              <a:t>到达汇节点，即在保证</a:t>
            </a:r>
            <a:r>
              <a:rPr lang="en-US" altLang="zh-CN" dirty="0"/>
              <a:t>Philly</a:t>
            </a:r>
            <a:r>
              <a:rPr lang="zh-CN" altLang="en-US" dirty="0"/>
              <a:t>不被淘汰的情况下，将该场胜利分配给</a:t>
            </a:r>
            <a:r>
              <a:rPr lang="en-US" altLang="zh-CN" dirty="0"/>
              <a:t>Philly</a:t>
            </a:r>
            <a:r>
              <a:rPr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5858548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为什么网络流结构适合该问题</a:t>
            </a:r>
          </a:p>
        </p:txBody>
      </p:sp>
      <p:sp>
        <p:nvSpPr>
          <p:cNvPr id="10" name="内容占位符 2"/>
          <p:cNvSpPr txBox="1"/>
          <p:nvPr/>
        </p:nvSpPr>
        <p:spPr>
          <a:xfrm>
            <a:off x="913795" y="186690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830" indent="0">
              <a:buFont typeface="Wingdings 2" panose="05020102010507070707" charset="2"/>
              <a:buNone/>
            </a:pPr>
            <a:r>
              <a:rPr lang="en-US" altLang="zh-CN" dirty="0"/>
              <a:t>Atlanta</a:t>
            </a:r>
            <a:r>
              <a:rPr lang="zh-CN" altLang="en-US" dirty="0"/>
              <a:t>和</a:t>
            </a:r>
            <a:r>
              <a:rPr lang="en-US" altLang="zh-CN" dirty="0"/>
              <a:t>New York</a:t>
            </a:r>
            <a:r>
              <a:rPr lang="zh-CN" altLang="en-US" dirty="0"/>
              <a:t>之间存在六场比赛，则说明有</a:t>
            </a:r>
            <a:r>
              <a:rPr lang="en-US" altLang="zh-CN" dirty="0"/>
              <a:t>6</a:t>
            </a:r>
            <a:r>
              <a:rPr lang="zh-CN" altLang="en-US" dirty="0"/>
              <a:t>场剩余胜利场数需要分配，可以发现在保证</a:t>
            </a:r>
            <a:r>
              <a:rPr lang="en-US" altLang="zh-CN" dirty="0"/>
              <a:t>Philly</a:t>
            </a:r>
            <a:r>
              <a:rPr lang="zh-CN" altLang="en-US" dirty="0"/>
              <a:t>不淘汰的情况下，只能分配好</a:t>
            </a:r>
            <a:r>
              <a:rPr lang="en-US" altLang="zh-CN" dirty="0"/>
              <a:t>5</a:t>
            </a:r>
            <a:r>
              <a:rPr lang="zh-CN" altLang="en-US" dirty="0"/>
              <a:t>场比赛，即全部分配给</a:t>
            </a:r>
            <a:r>
              <a:rPr lang="en-US" altLang="zh-CN" dirty="0"/>
              <a:t>New York</a:t>
            </a:r>
            <a:r>
              <a:rPr lang="zh-CN" altLang="en-US" dirty="0"/>
              <a:t>。</a:t>
            </a:r>
          </a:p>
        </p:txBody>
      </p:sp>
      <p:pic>
        <p:nvPicPr>
          <p:cNvPr id="8" name="内容占位符 7" descr="图示&#10;&#10;描述已自动生成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3217" y="3124200"/>
            <a:ext cx="7205565" cy="3493810"/>
          </a:xfr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为什么网络流结构适合该问题</a:t>
            </a:r>
          </a:p>
        </p:txBody>
      </p:sp>
      <p:sp>
        <p:nvSpPr>
          <p:cNvPr id="10" name="内容占位符 2"/>
          <p:cNvSpPr txBox="1"/>
          <p:nvPr/>
        </p:nvSpPr>
        <p:spPr>
          <a:xfrm>
            <a:off x="913795" y="186690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830" indent="0">
              <a:buFont typeface="Wingdings 2" panose="05020102010507070707" charset="2"/>
              <a:buNone/>
            </a:pPr>
            <a:r>
              <a:rPr lang="zh-CN" altLang="en-US" dirty="0"/>
              <a:t>这是因为这</a:t>
            </a:r>
            <a:r>
              <a:rPr lang="en-US" altLang="zh-CN" dirty="0"/>
              <a:t>6</a:t>
            </a:r>
            <a:r>
              <a:rPr lang="zh-CN" altLang="en-US" dirty="0"/>
              <a:t>场胜利从源节点出发，由于球队节点</a:t>
            </a:r>
            <a:r>
              <a:rPr lang="en-US" altLang="zh-CN" dirty="0"/>
              <a:t>Atlanta</a:t>
            </a:r>
            <a:r>
              <a:rPr lang="zh-CN" altLang="en-US" dirty="0"/>
              <a:t>到汇节点边的容量为</a:t>
            </a:r>
            <a:r>
              <a:rPr lang="en-US" altLang="zh-CN" dirty="0"/>
              <a:t>0</a:t>
            </a:r>
            <a:r>
              <a:rPr lang="zh-CN" altLang="en-US" dirty="0"/>
              <a:t>，所以</a:t>
            </a:r>
            <a:r>
              <a:rPr lang="en-US" altLang="zh-CN" dirty="0"/>
              <a:t>6</a:t>
            </a:r>
            <a:r>
              <a:rPr lang="zh-CN" altLang="en-US" dirty="0"/>
              <a:t>场胜利中的任意</a:t>
            </a:r>
            <a:r>
              <a:rPr lang="en-US" altLang="zh-CN" dirty="0"/>
              <a:t>1</a:t>
            </a:r>
            <a:r>
              <a:rPr lang="zh-CN" altLang="en-US" dirty="0"/>
              <a:t>场胜利无法从源节点出发经过球队节点</a:t>
            </a:r>
            <a:r>
              <a:rPr lang="en-US" altLang="zh-CN" dirty="0"/>
              <a:t>Atlanta</a:t>
            </a:r>
            <a:r>
              <a:rPr lang="zh-CN" altLang="en-US" dirty="0"/>
              <a:t>到汇节点，即无法在保证</a:t>
            </a:r>
            <a:r>
              <a:rPr lang="en-US" altLang="zh-CN" dirty="0"/>
              <a:t>Philly</a:t>
            </a:r>
            <a:r>
              <a:rPr lang="zh-CN" altLang="en-US" dirty="0"/>
              <a:t>不被淘汰的情况下，将这</a:t>
            </a:r>
            <a:r>
              <a:rPr lang="en-US" altLang="zh-CN" dirty="0"/>
              <a:t>6</a:t>
            </a:r>
            <a:r>
              <a:rPr lang="zh-CN" altLang="en-US" dirty="0"/>
              <a:t>场胜利中的任意</a:t>
            </a:r>
            <a:r>
              <a:rPr lang="en-US" altLang="zh-CN" dirty="0"/>
              <a:t>1</a:t>
            </a:r>
            <a:r>
              <a:rPr lang="zh-CN" altLang="en-US" dirty="0"/>
              <a:t>场胜利分配给</a:t>
            </a:r>
            <a:r>
              <a:rPr lang="en-US" altLang="zh-CN" dirty="0"/>
              <a:t>Atlanta</a:t>
            </a:r>
            <a:r>
              <a:rPr lang="zh-CN" altLang="en-US" dirty="0"/>
              <a:t>；由于球队节点</a:t>
            </a:r>
            <a:r>
              <a:rPr lang="en-US" altLang="zh-CN" dirty="0"/>
              <a:t>New York</a:t>
            </a:r>
            <a:r>
              <a:rPr lang="zh-CN" altLang="en-US" dirty="0"/>
              <a:t>到汇节点边的容量为</a:t>
            </a:r>
            <a:r>
              <a:rPr lang="en-US" altLang="zh-CN" dirty="0"/>
              <a:t>5</a:t>
            </a:r>
            <a:r>
              <a:rPr lang="zh-CN" altLang="en-US" dirty="0"/>
              <a:t>，所以</a:t>
            </a:r>
            <a:r>
              <a:rPr lang="en-US" altLang="zh-CN" dirty="0"/>
              <a:t>6</a:t>
            </a:r>
            <a:r>
              <a:rPr lang="zh-CN" altLang="en-US" dirty="0"/>
              <a:t>场胜利中的任意</a:t>
            </a:r>
            <a:r>
              <a:rPr lang="en-US" altLang="zh-CN" dirty="0"/>
              <a:t>5</a:t>
            </a:r>
            <a:r>
              <a:rPr lang="zh-CN" altLang="en-US" dirty="0"/>
              <a:t>场胜利可以从汇节点经过球队节点</a:t>
            </a:r>
            <a:r>
              <a:rPr lang="en-US" altLang="zh-CN" dirty="0"/>
              <a:t>New York</a:t>
            </a:r>
            <a:r>
              <a:rPr lang="zh-CN" altLang="en-US" dirty="0"/>
              <a:t>到达汇节点，即可以在保证</a:t>
            </a:r>
            <a:r>
              <a:rPr lang="en-US" altLang="zh-CN" dirty="0"/>
              <a:t>Philly</a:t>
            </a:r>
            <a:r>
              <a:rPr lang="zh-CN" altLang="en-US" dirty="0"/>
              <a:t>不被淘汰的情况下，将</a:t>
            </a:r>
            <a:r>
              <a:rPr lang="en-US" altLang="zh-CN" dirty="0"/>
              <a:t>6</a:t>
            </a:r>
            <a:r>
              <a:rPr lang="zh-CN" altLang="en-US" dirty="0"/>
              <a:t>场胜利中的任意</a:t>
            </a:r>
            <a:r>
              <a:rPr lang="en-US" altLang="zh-CN" dirty="0"/>
              <a:t>5</a:t>
            </a:r>
            <a:r>
              <a:rPr lang="zh-CN" altLang="en-US" dirty="0"/>
              <a:t>场胜利分配给</a:t>
            </a:r>
            <a:r>
              <a:rPr lang="en-US" altLang="zh-CN" dirty="0"/>
              <a:t>New York</a:t>
            </a:r>
            <a:r>
              <a:rPr lang="zh-CN" altLang="en-US" dirty="0"/>
              <a:t>。</a:t>
            </a:r>
          </a:p>
        </p:txBody>
      </p:sp>
      <p:pic>
        <p:nvPicPr>
          <p:cNvPr id="8" name="内容占位符 7" descr="图示&#10;&#10;描述已自动生成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6522" y="4351233"/>
            <a:ext cx="4497305" cy="2180638"/>
          </a:xfrm>
        </p:spPr>
      </p:pic>
    </p:spTree>
    <p:extLst>
      <p:ext uri="{BB962C8B-B14F-4D97-AF65-F5344CB8AC3E}">
        <p14:creationId xmlns:p14="http://schemas.microsoft.com/office/powerpoint/2010/main" val="31589567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为什么网络流结构适合该问题</a:t>
            </a:r>
          </a:p>
        </p:txBody>
      </p:sp>
      <p:sp>
        <p:nvSpPr>
          <p:cNvPr id="10" name="内容占位符 2"/>
          <p:cNvSpPr txBox="1"/>
          <p:nvPr/>
        </p:nvSpPr>
        <p:spPr>
          <a:xfrm>
            <a:off x="913795" y="186690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830" indent="0">
              <a:buFont typeface="Wingdings 2" panose="05020102010507070707" charset="2"/>
              <a:buNone/>
            </a:pPr>
            <a:r>
              <a:rPr lang="zh-CN" altLang="en-US" dirty="0"/>
              <a:t>将</a:t>
            </a:r>
            <a:r>
              <a:rPr lang="en-US" altLang="zh-CN" dirty="0"/>
              <a:t>5</a:t>
            </a:r>
            <a:r>
              <a:rPr lang="zh-CN" altLang="en-US" dirty="0"/>
              <a:t>场胜利分配给</a:t>
            </a:r>
            <a:r>
              <a:rPr lang="en-US" altLang="zh-CN" dirty="0"/>
              <a:t>New York</a:t>
            </a:r>
            <a:r>
              <a:rPr lang="zh-CN" altLang="en-US" dirty="0"/>
              <a:t>后，球队节点</a:t>
            </a:r>
            <a:r>
              <a:rPr lang="en-US" altLang="zh-CN" dirty="0"/>
              <a:t>New York</a:t>
            </a:r>
            <a:r>
              <a:rPr lang="zh-CN" altLang="en-US" dirty="0"/>
              <a:t>到汇节点边的剩余容量为</a:t>
            </a:r>
            <a:r>
              <a:rPr lang="en-US" altLang="zh-CN" dirty="0"/>
              <a:t>0</a:t>
            </a:r>
            <a:r>
              <a:rPr lang="zh-CN" altLang="en-US" dirty="0"/>
              <a:t>，无法再将胜利经过球队节点</a:t>
            </a:r>
            <a:r>
              <a:rPr lang="en-US" altLang="zh-CN" dirty="0"/>
              <a:t>New York</a:t>
            </a:r>
            <a:r>
              <a:rPr lang="zh-CN" altLang="en-US" dirty="0"/>
              <a:t>送到汇节点，说明此时剩余胜利场数无法从再经过</a:t>
            </a:r>
            <a:r>
              <a:rPr lang="en-US" altLang="zh-CN" dirty="0"/>
              <a:t>Atlanta</a:t>
            </a:r>
            <a:r>
              <a:rPr lang="zh-CN" altLang="en-US" dirty="0"/>
              <a:t>和</a:t>
            </a:r>
            <a:r>
              <a:rPr lang="en-US" altLang="zh-CN" dirty="0"/>
              <a:t>New York</a:t>
            </a:r>
            <a:r>
              <a:rPr lang="zh-CN" altLang="en-US" dirty="0"/>
              <a:t>两个节点到达汇节点。</a:t>
            </a:r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8569" y="3301886"/>
            <a:ext cx="6747465" cy="3224810"/>
          </a:xfrm>
        </p:spPr>
      </p:pic>
    </p:spTree>
    <p:extLst>
      <p:ext uri="{BB962C8B-B14F-4D97-AF65-F5344CB8AC3E}">
        <p14:creationId xmlns:p14="http://schemas.microsoft.com/office/powerpoint/2010/main" val="7609497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为什么网络流结构适合该问题</a:t>
            </a:r>
          </a:p>
        </p:txBody>
      </p:sp>
      <p:sp>
        <p:nvSpPr>
          <p:cNvPr id="10" name="内容占位符 2"/>
          <p:cNvSpPr txBox="1"/>
          <p:nvPr/>
        </p:nvSpPr>
        <p:spPr>
          <a:xfrm>
            <a:off x="913795" y="186690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830" indent="0">
              <a:buFont typeface="Wingdings 2" panose="05020102010507070707" charset="2"/>
              <a:buNone/>
            </a:pPr>
            <a:r>
              <a:rPr lang="zh-CN" altLang="en-US" dirty="0"/>
              <a:t>显然，这</a:t>
            </a:r>
            <a:r>
              <a:rPr lang="en-US" altLang="zh-CN" dirty="0"/>
              <a:t>6</a:t>
            </a:r>
            <a:r>
              <a:rPr lang="zh-CN" altLang="en-US" dirty="0"/>
              <a:t>场胜利只有</a:t>
            </a:r>
            <a:r>
              <a:rPr lang="en-US" altLang="zh-CN" dirty="0"/>
              <a:t>5</a:t>
            </a:r>
            <a:r>
              <a:rPr lang="zh-CN" altLang="en-US" dirty="0"/>
              <a:t>场胜利可以分配给球队且保证</a:t>
            </a:r>
            <a:r>
              <a:rPr lang="en-US" altLang="zh-CN" dirty="0"/>
              <a:t>Philly</a:t>
            </a:r>
            <a:r>
              <a:rPr lang="zh-CN" altLang="en-US" dirty="0"/>
              <a:t>不被淘汰，剩余的</a:t>
            </a:r>
            <a:r>
              <a:rPr lang="en-US" altLang="zh-CN" dirty="0"/>
              <a:t>1</a:t>
            </a:r>
            <a:r>
              <a:rPr lang="zh-CN" altLang="en-US" dirty="0"/>
              <a:t>场胜利无论如何都到达不了汇节点，即剩余的</a:t>
            </a:r>
            <a:r>
              <a:rPr lang="en-US" altLang="zh-CN" dirty="0"/>
              <a:t>1</a:t>
            </a:r>
            <a:r>
              <a:rPr lang="zh-CN" altLang="en-US" dirty="0"/>
              <a:t>场胜利无论分配给</a:t>
            </a:r>
            <a:r>
              <a:rPr lang="en-US" altLang="zh-CN" dirty="0"/>
              <a:t>Atlanta</a:t>
            </a:r>
            <a:r>
              <a:rPr lang="zh-CN" altLang="en-US" dirty="0"/>
              <a:t>还是</a:t>
            </a:r>
            <a:r>
              <a:rPr lang="en-US" altLang="zh-CN" dirty="0"/>
              <a:t>New York</a:t>
            </a:r>
            <a:r>
              <a:rPr lang="zh-CN" altLang="en-US" dirty="0"/>
              <a:t>，都会导致</a:t>
            </a:r>
            <a:r>
              <a:rPr lang="en-US" altLang="zh-CN" dirty="0"/>
              <a:t>Philly</a:t>
            </a:r>
            <a:r>
              <a:rPr lang="zh-CN" altLang="en-US" dirty="0"/>
              <a:t>被淘汰。</a:t>
            </a:r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5093" y="3429000"/>
            <a:ext cx="6581813" cy="3145641"/>
          </a:xfrm>
        </p:spPr>
      </p:pic>
    </p:spTree>
    <p:extLst>
      <p:ext uri="{BB962C8B-B14F-4D97-AF65-F5344CB8AC3E}">
        <p14:creationId xmlns:p14="http://schemas.microsoft.com/office/powerpoint/2010/main" val="34643178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为什么网络流结构适合该问题</a:t>
            </a:r>
          </a:p>
        </p:txBody>
      </p:sp>
      <p:sp>
        <p:nvSpPr>
          <p:cNvPr id="10" name="内容占位符 2"/>
          <p:cNvSpPr txBox="1"/>
          <p:nvPr/>
        </p:nvSpPr>
        <p:spPr>
          <a:xfrm>
            <a:off x="913795" y="186690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830" indent="0">
              <a:buFont typeface="Wingdings 2" panose="05020102010507070707" charset="2"/>
              <a:buNone/>
            </a:pPr>
            <a:r>
              <a:rPr lang="zh-CN" altLang="en-US" dirty="0"/>
              <a:t>剩余胜利场数无法完全分配，说明不管这</a:t>
            </a:r>
            <a:r>
              <a:rPr lang="en-US" altLang="zh-CN" dirty="0"/>
              <a:t>6</a:t>
            </a:r>
            <a:r>
              <a:rPr lang="zh-CN" altLang="en-US" dirty="0"/>
              <a:t>场比赛输赢结果如何，都不能保证</a:t>
            </a:r>
            <a:r>
              <a:rPr lang="en-US" altLang="zh-CN" dirty="0"/>
              <a:t>Philly</a:t>
            </a:r>
            <a:r>
              <a:rPr lang="zh-CN" altLang="en-US" dirty="0"/>
              <a:t>被淘汰，换句话说，</a:t>
            </a:r>
            <a:r>
              <a:rPr lang="en-US" altLang="zh-CN" dirty="0"/>
              <a:t> Philly</a:t>
            </a:r>
            <a:r>
              <a:rPr lang="zh-CN" altLang="en-US" dirty="0"/>
              <a:t>必然被淘汰。</a:t>
            </a:r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4378" y="2898085"/>
            <a:ext cx="7772595" cy="3714750"/>
          </a:xfr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为什么网络流结构适合该问题</a:t>
            </a:r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网络中的流 </a:t>
            </a:r>
            <a:r>
              <a:rPr lang="en-US" altLang="zh-CN" dirty="0"/>
              <a:t>= </a:t>
            </a:r>
            <a:r>
              <a:rPr lang="zh-CN" altLang="en-US" dirty="0"/>
              <a:t>待分配的剩余胜利场数</a:t>
            </a:r>
          </a:p>
          <a:p>
            <a:r>
              <a:rPr lang="zh-CN" altLang="en-US" dirty="0"/>
              <a:t>待分配的剩余胜利场数 </a:t>
            </a:r>
            <a:r>
              <a:rPr lang="en-US" altLang="zh-CN" dirty="0"/>
              <a:t>= </a:t>
            </a:r>
            <a:r>
              <a:rPr lang="zh-CN" altLang="en-US" dirty="0"/>
              <a:t>从源节点出发边的容量和</a:t>
            </a:r>
          </a:p>
          <a:p>
            <a:r>
              <a:rPr lang="zh-CN" altLang="en-US" dirty="0"/>
              <a:t>从源节点出发到汇节点的流的总量 </a:t>
            </a:r>
            <a:r>
              <a:rPr lang="en-US" altLang="zh-CN" dirty="0"/>
              <a:t>= </a:t>
            </a:r>
            <a:r>
              <a:rPr lang="zh-CN" altLang="en-US" dirty="0"/>
              <a:t>在保证球队</a:t>
            </a:r>
            <a:r>
              <a:rPr lang="en-US" altLang="zh-CN" dirty="0" err="1"/>
              <a:t>i</a:t>
            </a:r>
            <a:r>
              <a:rPr lang="zh-CN" altLang="en-US" dirty="0"/>
              <a:t>不被淘汰的情况下，可分配给各球队的剩余胜利场数</a:t>
            </a:r>
          </a:p>
          <a:p>
            <a:pPr marL="36830" indent="0">
              <a:buNone/>
            </a:pPr>
            <a:endParaRPr lang="en-US" altLang="zh-CN" dirty="0"/>
          </a:p>
        </p:txBody>
      </p:sp>
      <p:pic>
        <p:nvPicPr>
          <p:cNvPr id="8" name="图片 7" descr="图示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0579" y="4035286"/>
            <a:ext cx="4240193" cy="273108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为什么网络流结构适合该问题</a:t>
            </a:r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zh-CN" dirty="0">
                <a:effectLst/>
              </a:rPr>
              <a:t>求该网络流的最大流，实际是在保证球队</a:t>
            </a:r>
            <a:r>
              <a:rPr lang="en-US" altLang="zh-CN" dirty="0">
                <a:effectLst/>
              </a:rPr>
              <a:t>𝑖</a:t>
            </a:r>
            <a:r>
              <a:rPr lang="zh-CN" altLang="zh-CN" dirty="0">
                <a:effectLst/>
              </a:rPr>
              <a:t>不被淘汰的情况下，求最大的可分配给各球队的剩余胜利场数。</a:t>
            </a:r>
          </a:p>
          <a:p>
            <a:pPr lvl="0"/>
            <a:r>
              <a:rPr lang="zh-CN" altLang="zh-CN" dirty="0">
                <a:effectLst/>
              </a:rPr>
              <a:t>如果</a:t>
            </a:r>
            <a:r>
              <a:rPr lang="en-US" altLang="zh-CN" dirty="0">
                <a:effectLst/>
              </a:rPr>
              <a:t> </a:t>
            </a:r>
            <a:r>
              <a:rPr lang="zh-CN" altLang="zh-CN" b="1" dirty="0">
                <a:effectLst/>
              </a:rPr>
              <a:t>网络的最大流（最大的可分配给各球队的剩余胜利场数）</a:t>
            </a:r>
            <a:r>
              <a:rPr lang="en-US" altLang="zh-CN" b="1" dirty="0">
                <a:effectLst/>
              </a:rPr>
              <a:t> = </a:t>
            </a:r>
            <a:r>
              <a:rPr lang="zh-CN" altLang="zh-CN" b="1" dirty="0">
                <a:effectLst/>
              </a:rPr>
              <a:t>剩余比赛场数</a:t>
            </a:r>
            <a:r>
              <a:rPr lang="zh-CN" altLang="zh-CN" dirty="0">
                <a:effectLst/>
              </a:rPr>
              <a:t>，说明存在一种方案，使得全部剩余胜利场数分配给各球队后，能保证球队</a:t>
            </a:r>
            <a:r>
              <a:rPr lang="en-US" altLang="zh-CN" dirty="0">
                <a:effectLst/>
              </a:rPr>
              <a:t>𝑖</a:t>
            </a:r>
            <a:r>
              <a:rPr lang="zh-CN" altLang="zh-CN" dirty="0">
                <a:effectLst/>
              </a:rPr>
              <a:t>不被淘汰</a:t>
            </a:r>
          </a:p>
          <a:p>
            <a:pPr lvl="0"/>
            <a:r>
              <a:rPr lang="zh-CN" altLang="zh-CN" dirty="0">
                <a:effectLst/>
              </a:rPr>
              <a:t>如果</a:t>
            </a:r>
            <a:r>
              <a:rPr lang="en-US" altLang="zh-CN" dirty="0">
                <a:effectLst/>
              </a:rPr>
              <a:t> </a:t>
            </a:r>
            <a:r>
              <a:rPr lang="zh-CN" altLang="zh-CN" b="1" dirty="0">
                <a:effectLst/>
              </a:rPr>
              <a:t>网络的最大流（最大的可合理分配的剩余胜利场数）</a:t>
            </a:r>
            <a:r>
              <a:rPr lang="en-US" altLang="zh-CN" b="1" dirty="0">
                <a:effectLst/>
              </a:rPr>
              <a:t> &lt; </a:t>
            </a:r>
            <a:r>
              <a:rPr lang="zh-CN" altLang="zh-CN" b="1" dirty="0">
                <a:effectLst/>
              </a:rPr>
              <a:t>剩余比赛场数</a:t>
            </a:r>
            <a:r>
              <a:rPr lang="zh-CN" altLang="zh-CN" dirty="0">
                <a:effectLst/>
              </a:rPr>
              <a:t>，说明不存在任何方案，使得全部剩余胜利场数分配给各球队后，能保证球队</a:t>
            </a:r>
            <a:r>
              <a:rPr lang="en-US" altLang="zh-CN" dirty="0">
                <a:effectLst/>
              </a:rPr>
              <a:t>𝑖</a:t>
            </a:r>
            <a:r>
              <a:rPr lang="zh-CN" altLang="zh-CN" dirty="0">
                <a:effectLst/>
              </a:rPr>
              <a:t>不被淘汰，即球队</a:t>
            </a:r>
            <a:r>
              <a:rPr lang="en-US" altLang="zh-CN" dirty="0">
                <a:effectLst/>
              </a:rPr>
              <a:t>𝑖</a:t>
            </a:r>
            <a:r>
              <a:rPr lang="zh-CN" altLang="zh-CN" dirty="0">
                <a:effectLst/>
              </a:rPr>
              <a:t>必然被淘汰</a:t>
            </a:r>
          </a:p>
          <a:p>
            <a:endParaRPr lang="en-US" altLang="zh-CN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问题求解结果</a:t>
            </a:r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9075" y="4390609"/>
            <a:ext cx="4095338" cy="17716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0221" y="1961233"/>
            <a:ext cx="6899033" cy="20342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Ford-Fulkerson</a:t>
            </a:r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66195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Ford-Fulkerson</a:t>
            </a:r>
            <a:r>
              <a:rPr lang="zh-CN" altLang="en-US" dirty="0"/>
              <a:t>算法通过逐步调整流量，寻找增广路径，直到没有剩余增广路径，从而计算出最大流。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增广路径的找寻方法：利用深度优先搜索（</a:t>
            </a:r>
            <a:r>
              <a:rPr lang="en-US" altLang="zh-CN" dirty="0"/>
              <a:t>DFS</a:t>
            </a:r>
            <a:r>
              <a:rPr lang="zh-CN" altLang="en-US" dirty="0"/>
              <a:t>），从源节点出发，沿着当前容量大于</a:t>
            </a:r>
            <a:r>
              <a:rPr lang="en-US" altLang="zh-CN" dirty="0"/>
              <a:t>0</a:t>
            </a:r>
            <a:r>
              <a:rPr lang="zh-CN" altLang="en-US" dirty="0"/>
              <a:t>的边进行递归搜索，直到找到一个通往汇节点的路径。如果找到路径，则记录路径中的最小边容量作为可增量，并沿路径调整各边的流量；如果没有找到，则回溯并尝试其他路径。</a:t>
            </a:r>
            <a:endParaRPr lang="en-US" altLang="zh-C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方法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Ford-Fulkerson</a:t>
            </a:r>
          </a:p>
          <a:p>
            <a:r>
              <a:rPr lang="en-US" altLang="zh-CN" dirty="0"/>
              <a:t>Edmond-Karp</a:t>
            </a:r>
          </a:p>
          <a:p>
            <a:r>
              <a:rPr lang="en-US" altLang="zh-CN" dirty="0" err="1"/>
              <a:t>Dinic</a:t>
            </a:r>
            <a:endParaRPr lang="en-US" altLang="zh-CN" dirty="0"/>
          </a:p>
          <a:p>
            <a:r>
              <a:rPr lang="zh-CN" altLang="en-US" dirty="0"/>
              <a:t>二分</a:t>
            </a:r>
            <a:r>
              <a:rPr lang="en-US" altLang="zh-CN" dirty="0"/>
              <a:t>+</a:t>
            </a:r>
            <a:r>
              <a:rPr lang="zh-CN" altLang="en-US" dirty="0"/>
              <a:t>参数化最大流算法</a:t>
            </a:r>
            <a:endParaRPr lang="en-US" altLang="zh-CN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Ford-Fulkerson</a:t>
            </a:r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66195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残留网络</a:t>
            </a:r>
            <a:endParaRPr lang="en-US" altLang="zh-CN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270" y="2803852"/>
            <a:ext cx="7323838" cy="2848791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Ford-Fulkerson</a:t>
            </a:r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66195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寻找增广路径</a:t>
            </a: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757" y="2735527"/>
            <a:ext cx="5865837" cy="3813909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Ford-Fulkerson</a:t>
            </a:r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66195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重要定理：最大流最小割定理</a:t>
            </a:r>
            <a:endParaRPr lang="en-US" altLang="zh-CN" dirty="0"/>
          </a:p>
          <a:p>
            <a:r>
              <a:rPr lang="zh-CN" altLang="en-US" dirty="0"/>
              <a:t>最大流</a:t>
            </a:r>
            <a:r>
              <a:rPr lang="en-US" altLang="zh-CN" dirty="0"/>
              <a:t>=</a:t>
            </a:r>
            <a:r>
              <a:rPr lang="zh-CN" altLang="en-US" dirty="0"/>
              <a:t>最小割的容量</a:t>
            </a:r>
            <a:endParaRPr lang="en-US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0386" y="3634521"/>
            <a:ext cx="5440579" cy="3050914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Ford-Fulkerson</a:t>
            </a:r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 txBox="1"/>
              <p:nvPr/>
            </p:nvSpPr>
            <p:spPr>
              <a:xfrm>
                <a:off x="1066195" y="2228850"/>
                <a:ext cx="10353762" cy="3714749"/>
              </a:xfrm>
              <a:prstGeom prst="rect">
                <a:avLst/>
              </a:prstGeom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 vert="horz" lIns="91440" tIns="45720" rIns="91440" bIns="45720" rtlCol="0" anchor="t">
                <a:normAutofit/>
              </a:bodyPr>
              <a:lstStyle>
                <a:lvl1pPr marL="342900" indent="-306070" algn="l" defTabSz="457200" rtl="0" eaLnBrk="1" latinLnBrk="0" hangingPunct="1">
                  <a:lnSpc>
                    <a:spcPct val="110000"/>
                  </a:lnSpc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23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720090" indent="-269875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21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10261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8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386205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6738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  <a:lvl6pPr marL="2014855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6pPr>
                <a:lvl7pPr marL="240157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7pPr>
                <a:lvl8pPr marL="27889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8pPr>
                <a:lvl9pPr marL="31064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dirty="0"/>
                  <a:t>割：指的是一种边的集合，如果移除这个集合的全部边，就会断开源点和汇点的连接。</a:t>
                </a:r>
                <a:endParaRPr lang="en-US" altLang="zh-CN" dirty="0"/>
              </a:p>
              <a:p>
                <a:r>
                  <a:rPr lang="zh-CN" altLang="en-US" dirty="0"/>
                  <a:t>割的容量：</a:t>
                </a:r>
                <a:r>
                  <a:rPr lang="en-US" altLang="zh-CN" dirty="0"/>
                  <a:t>s-t</a:t>
                </a:r>
                <a:r>
                  <a:rPr lang="zh-CN" altLang="en-US" dirty="0"/>
                  <a:t>割</a:t>
                </a:r>
                <a:r>
                  <a:rPr lang="en-US" altLang="zh-CN" dirty="0"/>
                  <a:t>C=(S,T)</a:t>
                </a:r>
                <a:r>
                  <a:rPr lang="zh-CN" altLang="en-US" dirty="0"/>
                  <a:t>将图完全划分为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zh-CN" altLang="en-US" dirty="0"/>
                  <a:t>两部分，使得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</m:t>
                    </m:r>
                    <m:r>
                      <a:rPr lang="zh-CN" alt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，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zh-CN" altLang="en-US" dirty="0"/>
                  <a:t>，组成割的边集为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c</m:t>
                        </m:r>
                      </m:sub>
                    </m:sSub>
                  </m:oMath>
                </a14:m>
                <a:r>
                  <a:rPr lang="zh-CN" altLang="en-US" dirty="0"/>
                  <a:t>，在割中的边的容量用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 dirty="0"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zh-CN" altLang="en-US" dirty="0"/>
                  <a:t>表示，则</a:t>
                </a:r>
                <a:r>
                  <a:rPr lang="en-US" altLang="zh-CN" dirty="0">
                    <a:effectLst/>
                  </a:rPr>
                  <a:t>s-t</a:t>
                </a:r>
                <a:r>
                  <a:rPr lang="zh-CN" altLang="en-US" dirty="0">
                    <a:effectLst/>
                  </a:rPr>
                  <a:t>割的</a:t>
                </a:r>
                <a:r>
                  <a:rPr lang="zh-CN" altLang="en-US" b="1" dirty="0">
                    <a:effectLst/>
                  </a:rPr>
                  <a:t>容量 </a:t>
                </a:r>
                <a:r>
                  <a:rPr lang="en-US" altLang="zh-CN" b="1" dirty="0">
                    <a:effectLst/>
                  </a:rPr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altLang="zh-CN" b="1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b>
                          <m:sSubPr>
                            <m:ctrlPr>
                              <a:rPr lang="en-US" altLang="zh-CN" b="1" i="1" smtClean="0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  <m:brk m:alnAt="7"/>
                              </m:rPr>
                              <a:rPr lang="en-US" altLang="zh-CN" b="1" i="1">
                                <a:effectLst/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a:rPr lang="en-US" altLang="zh-CN" b="1" i="1" smtClean="0">
                                <a:effectLst/>
                                <a:latin typeface="Cambria Math" panose="02040503050406030204" pitchFamily="18" charset="0"/>
                              </a:rPr>
                              <m:t>𝒊𝒋</m:t>
                            </m:r>
                          </m:sub>
                        </m:sSub>
                        <m:r>
                          <m:rPr>
                            <m:brk m:alnAt="7"/>
                          </m:rPr>
                          <a:rPr lang="en-US" altLang="zh-CN" b="1" i="1" smtClean="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i="1">
                                <a:latin typeface="Cambria Math" panose="02040503050406030204" pitchFamily="18" charset="0"/>
                              </a:rPr>
                              <m:t>c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altLang="zh-CN" b="1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  <m:brk m:alnAt="7"/>
                              </m:rPr>
                              <a:rPr lang="en-US" altLang="zh-CN" b="1" i="1">
                                <a:effectLst/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a:rPr lang="en-US" altLang="zh-CN" b="1" i="1">
                                <a:effectLst/>
                                <a:latin typeface="Cambria Math" panose="02040503050406030204" pitchFamily="18" charset="0"/>
                              </a:rPr>
                              <m:t>𝒊𝒋</m:t>
                            </m:r>
                          </m:sub>
                        </m:sSub>
                      </m:e>
                    </m:nary>
                  </m:oMath>
                </a14:m>
                <a:endParaRPr lang="en-US" altLang="zh-CN" dirty="0"/>
              </a:p>
              <a:p>
                <a:r>
                  <a:rPr lang="zh-CN" altLang="en-US" dirty="0"/>
                  <a:t>最小割：割容量最小的割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6195" y="2228850"/>
                <a:ext cx="10353762" cy="3714749"/>
              </a:xfrm>
              <a:prstGeom prst="rect">
                <a:avLst/>
              </a:prstGeom>
              <a:blipFill rotWithShape="1">
                <a:blip r:embed="rId2"/>
                <a:stretch>
                  <a:fillRect l="-209" t="-581" r="-201" b="-564"/>
                </a:stretch>
              </a:blipFill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0953" y="4276555"/>
            <a:ext cx="6396661" cy="2309775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Ford-Fulkerson</a:t>
            </a:r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66195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4" name="内容占位符 2"/>
          <p:cNvSpPr txBox="1"/>
          <p:nvPr/>
        </p:nvSpPr>
        <p:spPr>
          <a:xfrm>
            <a:off x="1218595" y="23812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最大流最小割定理通俗证明</a:t>
            </a:r>
            <a:endParaRPr lang="en-US" altLang="zh-CN" dirty="0"/>
          </a:p>
          <a:p>
            <a:r>
              <a:rPr lang="zh-CN" altLang="en-US" dirty="0"/>
              <a:t>通俗证明</a:t>
            </a:r>
            <a:r>
              <a:rPr lang="en-US" altLang="zh-CN" dirty="0"/>
              <a:t>——</a:t>
            </a:r>
            <a:r>
              <a:rPr lang="zh-CN" altLang="en-US" dirty="0"/>
              <a:t>从源节点到汇节点需要经过割中的边，如果把割中的边看作是管道，希望从</a:t>
            </a:r>
            <a:r>
              <a:rPr lang="en-US" altLang="zh-CN" dirty="0"/>
              <a:t>S</a:t>
            </a:r>
            <a:r>
              <a:rPr lang="zh-CN" altLang="en-US" dirty="0"/>
              <a:t>到</a:t>
            </a:r>
            <a:r>
              <a:rPr lang="en-US" altLang="zh-CN" dirty="0"/>
              <a:t>T</a:t>
            </a:r>
            <a:r>
              <a:rPr lang="zh-CN" altLang="en-US" dirty="0"/>
              <a:t>的流尽可能大，就需要把所有从</a:t>
            </a:r>
            <a:r>
              <a:rPr lang="en-US" altLang="zh-CN" dirty="0"/>
              <a:t>S</a:t>
            </a:r>
            <a:r>
              <a:rPr lang="zh-CN" altLang="en-US" dirty="0"/>
              <a:t>到</a:t>
            </a:r>
            <a:r>
              <a:rPr lang="en-US" altLang="zh-CN" dirty="0"/>
              <a:t>T</a:t>
            </a:r>
            <a:r>
              <a:rPr lang="zh-CN" altLang="en-US" dirty="0"/>
              <a:t>的通道灌满，且所有从</a:t>
            </a:r>
            <a:r>
              <a:rPr lang="en-US" altLang="zh-CN" dirty="0"/>
              <a:t>T</a:t>
            </a:r>
            <a:r>
              <a:rPr lang="zh-CN" altLang="en-US" dirty="0"/>
              <a:t>到</a:t>
            </a:r>
            <a:r>
              <a:rPr lang="en-US" altLang="zh-CN" dirty="0"/>
              <a:t>S</a:t>
            </a:r>
            <a:r>
              <a:rPr lang="zh-CN" altLang="en-US" dirty="0"/>
              <a:t>的通道不通流量，而灌满所有从</a:t>
            </a:r>
            <a:r>
              <a:rPr lang="en-US" altLang="zh-CN" dirty="0"/>
              <a:t>S</a:t>
            </a:r>
            <a:r>
              <a:rPr lang="zh-CN" altLang="en-US" dirty="0"/>
              <a:t>到</a:t>
            </a:r>
            <a:r>
              <a:rPr lang="en-US" altLang="zh-CN" dirty="0"/>
              <a:t>T</a:t>
            </a:r>
            <a:r>
              <a:rPr lang="zh-CN" altLang="en-US" dirty="0"/>
              <a:t>的通道的流量则是当前割的通过的最大流量。</a:t>
            </a:r>
            <a:endParaRPr lang="en-US" altLang="zh-CN" dirty="0"/>
          </a:p>
        </p:txBody>
      </p:sp>
      <p:pic>
        <p:nvPicPr>
          <p:cNvPr id="8" name="图片 7" descr="门上写着字&#10;&#10;中度可信度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8889" y="4291633"/>
            <a:ext cx="5063573" cy="224854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Ford-Fulkerson</a:t>
            </a:r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66195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4" name="内容占位符 2"/>
          <p:cNvSpPr txBox="1"/>
          <p:nvPr/>
        </p:nvSpPr>
        <p:spPr>
          <a:xfrm>
            <a:off x="1218595" y="23812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最大流最小割定理通俗证明</a:t>
            </a:r>
            <a:endParaRPr lang="en-US" altLang="zh-CN" dirty="0"/>
          </a:p>
          <a:p>
            <a:r>
              <a:rPr lang="zh-CN" altLang="en-US" dirty="0"/>
              <a:t>割的方式有多种，每种割得到的最大流量不同，为了保证图中的各管道不会因为流量太大而撑爆，故图的最大流量只能取每种割得到最大流量的最小值。</a:t>
            </a:r>
            <a:endParaRPr lang="en-US" altLang="zh-CN" dirty="0"/>
          </a:p>
        </p:txBody>
      </p:sp>
      <p:pic>
        <p:nvPicPr>
          <p:cNvPr id="7" name="图片 6" descr="图示, 示意图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8507" y="4086224"/>
            <a:ext cx="4029137" cy="2352377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Ford-Fulkerson</a:t>
            </a:r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66195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4" name="内容占位符 2"/>
          <p:cNvSpPr txBox="1"/>
          <p:nvPr/>
        </p:nvSpPr>
        <p:spPr>
          <a:xfrm>
            <a:off x="1218595" y="23812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最大流最小割定理数学证明</a:t>
            </a:r>
            <a:endParaRPr lang="en-US" altLang="zh-CN" dirty="0"/>
          </a:p>
          <a:p>
            <a:pPr marL="36830" indent="0">
              <a:buNone/>
            </a:pPr>
            <a:endParaRPr lang="en-US" altLang="zh-CN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888" y="2857499"/>
            <a:ext cx="9553575" cy="138112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792" y="4491024"/>
            <a:ext cx="9598671" cy="1361724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Ford-Fulkerson</a:t>
            </a:r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66195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4" name="内容占位符 2"/>
          <p:cNvSpPr txBox="1"/>
          <p:nvPr/>
        </p:nvSpPr>
        <p:spPr>
          <a:xfrm>
            <a:off x="1218595" y="23812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最大流最小割定理数学证明</a:t>
            </a:r>
            <a:endParaRPr lang="en-US" altLang="zh-CN" dirty="0"/>
          </a:p>
          <a:p>
            <a:pPr marL="36830" indent="0">
              <a:buNone/>
            </a:pPr>
            <a:endParaRPr lang="en-US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927" y="2933098"/>
            <a:ext cx="9773478" cy="2934301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Ford-Fulkerson</a:t>
            </a:r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66195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内容占位符 2"/>
              <p:cNvSpPr txBox="1"/>
              <p:nvPr/>
            </p:nvSpPr>
            <p:spPr>
              <a:xfrm>
                <a:off x="1218595" y="2381250"/>
                <a:ext cx="10353762" cy="3714749"/>
              </a:xfrm>
              <a:prstGeom prst="rect">
                <a:avLst/>
              </a:prstGeom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 vert="horz" lIns="91440" tIns="45720" rIns="91440" bIns="45720" rtlCol="0" anchor="t">
                <a:normAutofit fontScale="92500" lnSpcReduction="10000"/>
              </a:bodyPr>
              <a:lstStyle>
                <a:lvl1pPr marL="342900" indent="-306070" algn="l" defTabSz="457200" rtl="0" eaLnBrk="1" latinLnBrk="0" hangingPunct="1">
                  <a:lnSpc>
                    <a:spcPct val="110000"/>
                  </a:lnSpc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23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720090" indent="-269875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21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10261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8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386205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6738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  <a:lvl6pPr marL="2014855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6pPr>
                <a:lvl7pPr marL="240157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7pPr>
                <a:lvl8pPr marL="27889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8pPr>
                <a:lvl9pPr marL="31064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dirty="0"/>
                  <a:t>时间复杂度分析</a:t>
                </a:r>
                <a:endParaRPr lang="en-US" altLang="zh-CN" dirty="0"/>
              </a:p>
              <a:p>
                <a:r>
                  <a:rPr lang="zh-CN" altLang="en-US" b="1" dirty="0"/>
                  <a:t>路径查找</a:t>
                </a:r>
                <a:r>
                  <a:rPr lang="zh-CN" altLang="en-US" dirty="0"/>
                  <a:t>：使用</a:t>
                </a:r>
                <a:r>
                  <a:rPr lang="en-US" altLang="zh-CN" dirty="0"/>
                  <a:t>DFS</a:t>
                </a:r>
                <a:r>
                  <a:rPr lang="zh-CN" altLang="en-US" dirty="0"/>
                  <a:t>查找增广路径时，每次搜索的时间复杂度是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 ，其中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zh-CN" altLang="en-US" dirty="0"/>
                  <a:t>是网络流图中边的数量。</a:t>
                </a:r>
                <a:endParaRPr lang="en-US" altLang="zh-CN" dirty="0"/>
              </a:p>
              <a:p>
                <a:r>
                  <a:rPr lang="zh-CN" altLang="en-US" b="1" dirty="0"/>
                  <a:t>迭代次数</a:t>
                </a:r>
                <a:r>
                  <a:rPr lang="zh-CN" altLang="en-US" dirty="0"/>
                  <a:t>：最多需要增加的流量与路径有关。在每次找到增广路径时，路径上的最小剩余容量（瓶颈容量）至少为</a:t>
                </a:r>
                <a:r>
                  <a:rPr lang="en-US" altLang="zh-CN" dirty="0"/>
                  <a:t>1</a:t>
                </a:r>
                <a:r>
                  <a:rPr lang="zh-CN" altLang="en-US" dirty="0"/>
                  <a:t>。假设最大流的总值为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zh-CN" altLang="en-US" dirty="0"/>
                  <a:t>（流量总和），每次找到一条增广路径至少可以增加</a:t>
                </a:r>
                <a:r>
                  <a:rPr lang="en-US" altLang="zh-CN" dirty="0"/>
                  <a:t>1</a:t>
                </a:r>
                <a:r>
                  <a:rPr lang="zh-CN" altLang="en-US" dirty="0"/>
                  <a:t>单位流量。因此，最多需要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zh-CN" altLang="en-US" dirty="0"/>
                  <a:t>次增广路径查找。</a:t>
                </a:r>
                <a:endParaRPr lang="en-US" altLang="zh-CN" dirty="0"/>
              </a:p>
              <a:p>
                <a:r>
                  <a:rPr lang="zh-CN" altLang="en-US" dirty="0"/>
                  <a:t>所以，</a:t>
                </a:r>
                <a:r>
                  <a:rPr lang="en-US" altLang="zh-CN" dirty="0"/>
                  <a:t>Ford-Fulkerson</a:t>
                </a:r>
                <a:r>
                  <a:rPr lang="zh-CN" altLang="en-US" dirty="0"/>
                  <a:t>算法的时间复杂度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∗|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|)</m:t>
                    </m:r>
                  </m:oMath>
                </a14:m>
                <a:endParaRPr lang="en-US" altLang="zh-CN" dirty="0"/>
              </a:p>
              <a:p>
                <a:r>
                  <a:rPr lang="zh-CN" altLang="en-US" dirty="0"/>
                  <a:t>假设球队数为</a:t>
                </a:r>
                <a:r>
                  <a:rPr lang="en-US" altLang="zh-CN" dirty="0"/>
                  <a:t>n</a:t>
                </a:r>
                <a:r>
                  <a:rPr lang="zh-CN" altLang="en-US" dirty="0"/>
                  <a:t>，则需要进行</a:t>
                </a:r>
                <a:r>
                  <a:rPr lang="en-US" altLang="zh-CN" dirty="0"/>
                  <a:t>n</a:t>
                </a:r>
                <a:r>
                  <a:rPr lang="zh-CN" altLang="en-US" dirty="0"/>
                  <a:t>次</a:t>
                </a:r>
                <a:r>
                  <a:rPr lang="en-US" altLang="zh-CN" dirty="0"/>
                  <a:t>Ford-Fulkerson</a:t>
                </a:r>
                <a:r>
                  <a:rPr lang="zh-CN" altLang="en-US" dirty="0"/>
                  <a:t>算法，所以算法整体复杂度为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∗|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|)</m:t>
                    </m:r>
                  </m:oMath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4" name="内容占位符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8595" y="2381250"/>
                <a:ext cx="10353762" cy="371474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9862404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Edmond-Karp</a:t>
            </a:r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66195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Edmond-Karp</a:t>
            </a:r>
            <a:r>
              <a:rPr lang="zh-CN" altLang="en-US" dirty="0"/>
              <a:t>算法通过逐步调整流量，寻找增广路径，直到没有剩余增广路径，从而计算出最大流。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增广路径的找寻方法：利用广度优先搜索（</a:t>
            </a:r>
            <a:r>
              <a:rPr lang="en-US" altLang="zh-CN" dirty="0"/>
              <a:t>BFS</a:t>
            </a:r>
            <a:r>
              <a:rPr lang="zh-CN" altLang="en-US" dirty="0"/>
              <a:t>）寻找增广路径的方法是从源节点开始，按层次遍历图中的边，寻找所有可能的路径中容量大于</a:t>
            </a:r>
            <a:r>
              <a:rPr lang="en-US" altLang="zh-CN" dirty="0"/>
              <a:t>0</a:t>
            </a:r>
            <a:r>
              <a:rPr lang="zh-CN" altLang="en-US" dirty="0"/>
              <a:t>的边，直到找到通往汇节点的路径。</a:t>
            </a:r>
            <a:r>
              <a:rPr lang="en-US" altLang="zh-CN" dirty="0"/>
              <a:t>BFS</a:t>
            </a:r>
            <a:r>
              <a:rPr lang="zh-CN" altLang="en-US" dirty="0"/>
              <a:t>保证找到的增广路径是层次最浅的，即边数最少的，通过不断更新边的流量，层层推进，最终找到从源到汇的增广路径。</a:t>
            </a:r>
            <a:endParaRPr lang="en-US" altLang="zh-C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如何判断球队被淘汰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913795" y="2076450"/>
                <a:ext cx="10463196" cy="4072559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简单淘汰：若球队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的最大可能</a:t>
                </a:r>
                <a14:m>
                  <m:oMath xmlns:m="http://schemas.openxmlformats.org/officeDocument/2006/math">
                    <m:r>
                      <a:rPr lang="zh-CN" altLang="en-US" i="1" dirty="0">
                        <a:latin typeface="Cambria Math" panose="02040503050406030204" pitchFamily="18" charset="0"/>
                      </a:rPr>
                      <m:t>胜利</m:t>
                    </m:r>
                    <m:r>
                      <a:rPr lang="zh-CN" altLang="en-US" i="1" dirty="0" smtClean="0">
                        <a:latin typeface="Cambria Math" panose="02040503050406030204" pitchFamily="18" charset="0"/>
                      </a:rPr>
                      <m:t>场数</m:t>
                    </m:r>
                    <m:r>
                      <a:rPr lang="zh-CN" altLang="en-US" i="1" dirty="0">
                        <a:latin typeface="Cambria Math" panose="02040503050406030204" pitchFamily="18" charset="0"/>
                      </a:rPr>
                      <m:t>小于</m:t>
                    </m:r>
                    <m:r>
                      <a:rPr lang="zh-CN" altLang="en-US" i="1" dirty="0" smtClean="0">
                        <a:latin typeface="Cambria Math" panose="02040503050406030204" pitchFamily="18" charset="0"/>
                      </a:rPr>
                      <m:t>球队</m:t>
                    </m:r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zh-CN" altLang="en-US" i="1" dirty="0">
                        <a:latin typeface="Cambria Math" panose="02040503050406030204" pitchFamily="18" charset="0"/>
                      </a:rPr>
                      <m:t>目前</m:t>
                    </m:r>
                  </m:oMath>
                </a14:m>
                <a:r>
                  <a:rPr lang="zh-CN" altLang="en-US" dirty="0"/>
                  <a:t>胜利场数，即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i="1" dirty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zh-CN" altLang="en-US" i="1" dirty="0">
                        <a:latin typeface="Cambria Math" panose="02040503050406030204" pitchFamily="18" charset="0"/>
                      </a:rPr>
                      <m:t>，</m:t>
                    </m:r>
                  </m:oMath>
                </a14:m>
                <a:r>
                  <a:rPr lang="zh-CN" altLang="en-US" dirty="0"/>
                  <a:t>则球队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必然没有夺冠的可能，可以直接被淘汰。</a:t>
                </a:r>
                <a:endParaRPr lang="en-US" altLang="zh-CN" dirty="0"/>
              </a:p>
              <a:p>
                <a:r>
                  <a:rPr lang="zh-CN" altLang="en-US" dirty="0"/>
                  <a:t>如</a:t>
                </a:r>
                <a:r>
                  <a:rPr lang="en-US" altLang="zh-CN" dirty="0"/>
                  <a:t>Montreal</a:t>
                </a:r>
                <a:r>
                  <a:rPr lang="zh-CN" altLang="en-US" dirty="0"/>
                  <a:t>队最大可能胜利场数为</a:t>
                </a:r>
                <a:r>
                  <a:rPr lang="en-US" altLang="zh-CN" dirty="0"/>
                  <a:t>77+3=80</a:t>
                </a:r>
                <a:r>
                  <a:rPr lang="zh-CN" altLang="en-US" dirty="0"/>
                  <a:t>，小于</a:t>
                </a:r>
                <a:r>
                  <a:rPr lang="en-US" altLang="zh-CN" dirty="0"/>
                  <a:t>Atlanta</a:t>
                </a:r>
                <a:r>
                  <a:rPr lang="zh-CN" altLang="en-US" dirty="0"/>
                  <a:t>目前胜利场数</a:t>
                </a:r>
                <a:r>
                  <a:rPr lang="en-US" altLang="zh-CN" dirty="0"/>
                  <a:t>83</a:t>
                </a:r>
                <a:r>
                  <a:rPr lang="zh-CN" altLang="en-US" dirty="0"/>
                  <a:t>，则</a:t>
                </a:r>
                <a:r>
                  <a:rPr lang="en-US" altLang="zh-CN" dirty="0"/>
                  <a:t>Montreal</a:t>
                </a:r>
                <a:r>
                  <a:rPr lang="zh-CN" altLang="en-US" dirty="0"/>
                  <a:t>胜利场数一定不超过</a:t>
                </a:r>
                <a:r>
                  <a:rPr lang="en-US" altLang="zh-CN" dirty="0"/>
                  <a:t>Atlanta</a:t>
                </a:r>
                <a:r>
                  <a:rPr lang="zh-CN" altLang="en-US" dirty="0"/>
                  <a:t>，直接失去夺冠的可能。</a:t>
                </a:r>
                <a:endParaRPr lang="en-US" altLang="zh-CN" dirty="0"/>
              </a:p>
              <a:p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13795" y="2076450"/>
                <a:ext cx="10463196" cy="4072559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内容占位符 2"/>
          <p:cNvSpPr txBox="1"/>
          <p:nvPr/>
        </p:nvSpPr>
        <p:spPr>
          <a:xfrm>
            <a:off x="1356932" y="1787549"/>
            <a:ext cx="9467488" cy="4299852"/>
          </a:xfrm>
          <a:prstGeom prst="rect">
            <a:avLst/>
          </a:prstGeom>
        </p:spPr>
        <p:txBody>
          <a:bodyPr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7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595" y="4087051"/>
            <a:ext cx="7914161" cy="2333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Edmond-Karp</a:t>
            </a:r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66195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走最短路，避免极端情况</a:t>
            </a: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020" y="2815590"/>
            <a:ext cx="6792595" cy="3664585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Edmond-Karp</a:t>
            </a:r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66195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内容占位符 2"/>
              <p:cNvSpPr txBox="1"/>
              <p:nvPr/>
            </p:nvSpPr>
            <p:spPr>
              <a:xfrm>
                <a:off x="1218595" y="2381250"/>
                <a:ext cx="10353762" cy="3714749"/>
              </a:xfrm>
              <a:prstGeom prst="rect">
                <a:avLst/>
              </a:prstGeom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 vert="horz" lIns="91440" tIns="45720" rIns="91440" bIns="45720" rtlCol="0" anchor="t">
                <a:normAutofit fontScale="85000" lnSpcReduction="20000"/>
              </a:bodyPr>
              <a:lstStyle>
                <a:lvl1pPr marL="342900" indent="-306070" algn="l" defTabSz="457200" rtl="0" eaLnBrk="1" latinLnBrk="0" hangingPunct="1">
                  <a:lnSpc>
                    <a:spcPct val="110000"/>
                  </a:lnSpc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23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720090" indent="-269875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21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10261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8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386205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6738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  <a:lvl6pPr marL="2014855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6pPr>
                <a:lvl7pPr marL="240157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7pPr>
                <a:lvl8pPr marL="27889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8pPr>
                <a:lvl9pPr marL="31064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dirty="0"/>
                  <a:t>时间复杂度分析</a:t>
                </a:r>
                <a:endParaRPr lang="en-US" altLang="zh-CN" dirty="0"/>
              </a:p>
              <a:p>
                <a:r>
                  <a:rPr lang="zh-CN" altLang="en-US" b="1" dirty="0"/>
                  <a:t>路径查找</a:t>
                </a:r>
                <a:r>
                  <a:rPr lang="zh-CN" altLang="en-US" dirty="0"/>
                  <a:t>：使用</a:t>
                </a:r>
                <a:r>
                  <a:rPr lang="en-US" altLang="zh-CN" dirty="0"/>
                  <a:t>BFS</a:t>
                </a:r>
                <a:r>
                  <a:rPr lang="zh-CN" altLang="en-US" dirty="0"/>
                  <a:t>查找增广路径时，每次搜索的时间复杂度是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 ，其中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zh-CN" altLang="en-US" dirty="0"/>
                  <a:t>是网络流图中边的数量，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zh-CN" altLang="en-US" dirty="0"/>
                  <a:t>是网络流图中顶点的数量。</a:t>
                </a:r>
                <a:endParaRPr lang="en-US" altLang="zh-CN" dirty="0"/>
              </a:p>
              <a:p>
                <a:r>
                  <a:rPr lang="zh-CN" altLang="en-US" b="1" dirty="0"/>
                  <a:t>增广路径的查找总次数</a:t>
                </a:r>
                <a:r>
                  <a:rPr lang="zh-CN" altLang="en-US" dirty="0"/>
                  <a:t>：由于每条最短路径的流量增加会使得至少一条边的剩余容量减少（或从正变为零），这意味着同一条路径不会被多次使用，所以在每次查找增广路径时，从源到汇的路径长度至少增加</a:t>
                </a:r>
                <a:r>
                  <a:rPr lang="en-US" altLang="zh-CN" dirty="0"/>
                  <a:t>1</a:t>
                </a:r>
                <a:r>
                  <a:rPr lang="zh-CN" altLang="en-US" dirty="0"/>
                  <a:t>，最坏情况下，从源到汇的路径长度最多增加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zh-CN" altLang="en-US" dirty="0"/>
                  <a:t>次，即经过全部节点。总路径长度从</a:t>
                </a:r>
                <a:r>
                  <a:rPr lang="en-US" altLang="zh-CN" dirty="0"/>
                  <a:t>1</a:t>
                </a:r>
                <a:r>
                  <a:rPr lang="zh-CN" altLang="en-US" dirty="0"/>
                  <a:t>增加到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dirty="0"/>
                  <a:t>，每个长度最多进行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次查找。所以增广路径的查找总次数为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dirty="0"/>
              </a:p>
              <a:p>
                <a:r>
                  <a:rPr lang="zh-CN" altLang="en-US" dirty="0"/>
                  <a:t>所以，</a:t>
                </a:r>
                <a:r>
                  <a:rPr lang="en-US" altLang="zh-CN" dirty="0"/>
                  <a:t>Edmond-Karp</a:t>
                </a:r>
                <a:r>
                  <a:rPr lang="zh-CN" altLang="en-US" dirty="0"/>
                  <a:t>算法的时间复杂度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altLang="zh-CN" b="0" i="0" smtClean="0">
                            <a:latin typeface="Cambria Math" panose="02040503050406030204" pitchFamily="18" charset="0"/>
                          </a:rPr>
                          <m:t>∗</m:t>
                        </m:r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</m:d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dirty="0"/>
              </a:p>
              <a:p>
                <a:r>
                  <a:rPr lang="zh-CN" altLang="en-US" dirty="0"/>
                  <a:t>假设球队数为</a:t>
                </a:r>
                <a:r>
                  <a:rPr lang="en-US" altLang="zh-CN" dirty="0"/>
                  <a:t>n</a:t>
                </a:r>
                <a:r>
                  <a:rPr lang="zh-CN" altLang="en-US" dirty="0"/>
                  <a:t>，则需要进行</a:t>
                </a:r>
                <a:r>
                  <a:rPr lang="en-US" altLang="zh-CN" dirty="0"/>
                  <a:t>n</a:t>
                </a:r>
                <a:r>
                  <a:rPr lang="zh-CN" altLang="en-US" dirty="0"/>
                  <a:t>次</a:t>
                </a:r>
                <a:r>
                  <a:rPr lang="en-US" altLang="zh-CN" dirty="0"/>
                  <a:t>Edmond-Karp</a:t>
                </a:r>
                <a:r>
                  <a:rPr lang="zh-CN" altLang="en-US" dirty="0"/>
                  <a:t>算法，所以算法整体复杂度为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4" name="内容占位符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8595" y="2381250"/>
                <a:ext cx="10353762" cy="371474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9589344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err="1">
                <a:sym typeface="+mn-ea"/>
              </a:rPr>
              <a:t>Dinic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66195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dirty="0"/>
              <a:t>Dinic算法通过构造层次网络，将流网络分解为多个层次，每层节点只连接到下一层，从源到汇递进搜索所有增广路径，同时在层次网络中计算最大流</a:t>
            </a:r>
            <a:r>
              <a:rPr lang="zh-CN" dirty="0"/>
              <a:t>。</a:t>
            </a:r>
          </a:p>
          <a:p>
            <a:endParaRPr dirty="0"/>
          </a:p>
          <a:p>
            <a:r>
              <a:rPr dirty="0"/>
              <a:t>首先使用广度优先搜索（BFS）构建层次图，再用深度优先搜索（DFS）寻找所有可行的增广路径</a:t>
            </a:r>
            <a:r>
              <a:rPr lang="zh-CN" dirty="0"/>
              <a:t>，每次搜索只能从当前层向下一层搜索</a:t>
            </a:r>
            <a:r>
              <a:rPr dirty="0"/>
              <a:t>，并调整路径上的流量，通过反复构建和调整，直至没有增广路径时，完成最大流计算</a:t>
            </a:r>
            <a:r>
              <a:rPr lang="zh-CN" dirty="0"/>
              <a:t>。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err="1">
                <a:sym typeface="+mn-ea"/>
              </a:rPr>
              <a:t>Dinic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66195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810" y="1952625"/>
            <a:ext cx="6343015" cy="4383405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err="1">
                <a:sym typeface="+mn-ea"/>
              </a:rPr>
              <a:t>Dinic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66195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BFS</a:t>
            </a:r>
            <a:r>
              <a:rPr lang="zh-CN" altLang="en-US" dirty="0"/>
              <a:t>构建层次图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0970" y="2720975"/>
            <a:ext cx="4584065" cy="4010025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err="1">
                <a:sym typeface="+mn-ea"/>
              </a:rPr>
              <a:t>Dinic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66195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DFS</a:t>
            </a:r>
            <a:r>
              <a:rPr lang="zh-CN" altLang="en-US" dirty="0"/>
              <a:t>寻增广路径，并更新图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9668EDA-8B0F-A7DE-3B00-FD4FA7C09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971" y="2761555"/>
            <a:ext cx="8892209" cy="3391594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err="1">
                <a:sym typeface="+mn-ea"/>
              </a:rPr>
              <a:t>Dinic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66195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DFS</a:t>
            </a:r>
            <a:r>
              <a:rPr lang="zh-CN" altLang="en-US" dirty="0"/>
              <a:t>寻增广路径，并更新图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78FEF40-62D5-5457-59EF-8E0834648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597" y="2881031"/>
            <a:ext cx="9336157" cy="3367369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err="1">
                <a:sym typeface="+mn-ea"/>
              </a:rPr>
              <a:t>Dinic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00790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DFS</a:t>
            </a:r>
            <a:r>
              <a:rPr lang="zh-CN" altLang="en-US" dirty="0"/>
              <a:t>寻增广路径，并更新图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8220" y="2973070"/>
            <a:ext cx="5278120" cy="3709035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err="1">
                <a:sym typeface="+mn-ea"/>
              </a:rPr>
              <a:t>Dinic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00790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由于其通过</a:t>
            </a:r>
            <a:r>
              <a:rPr lang="en-US" altLang="zh-CN" dirty="0"/>
              <a:t>BFS</a:t>
            </a:r>
            <a:r>
              <a:rPr lang="zh-CN" altLang="en-US" dirty="0"/>
              <a:t>构建层次图，搜索时也只从当前层向下一层进行搜索，所以它的搜索路径为最短路。</a:t>
            </a:r>
          </a:p>
          <a:p>
            <a:r>
              <a:rPr lang="zh-CN" altLang="en-US" dirty="0"/>
              <a:t>它与最短增广路算法（</a:t>
            </a:r>
            <a:r>
              <a:rPr lang="en-US" altLang="zh-CN" dirty="0">
                <a:sym typeface="+mn-ea"/>
              </a:rPr>
              <a:t>Edmond-Karp</a:t>
            </a:r>
            <a:r>
              <a:rPr lang="zh-CN" altLang="en-US" dirty="0"/>
              <a:t>）不同之处是：最短增广路每个阶段执行完一次BFS增广后，要重新启动BFS从源点开始寻找另一条增广路;而在Dinic算法中，只需</a:t>
            </a:r>
            <a:r>
              <a:rPr lang="zh-CN" altLang="en-US" b="1" dirty="0"/>
              <a:t>一次DFS过程就可以实现多次增广</a:t>
            </a:r>
            <a:r>
              <a:rPr lang="zh-CN" altLang="en-US" dirty="0"/>
              <a:t>，这是Dinic算法的巧妙之处</a:t>
            </a: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err="1">
                <a:sym typeface="+mn-ea"/>
              </a:rPr>
              <a:t>Dinic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66195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内容占位符 2"/>
              <p:cNvSpPr txBox="1"/>
              <p:nvPr/>
            </p:nvSpPr>
            <p:spPr>
              <a:xfrm>
                <a:off x="1218595" y="2381250"/>
                <a:ext cx="10353762" cy="3714749"/>
              </a:xfrm>
              <a:prstGeom prst="rect">
                <a:avLst/>
              </a:prstGeom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 vert="horz" lIns="91440" tIns="45720" rIns="91440" bIns="45720" rtlCol="0" anchor="t">
                <a:normAutofit lnSpcReduction="10000"/>
              </a:bodyPr>
              <a:lstStyle>
                <a:lvl1pPr marL="342900" indent="-306070" algn="l" defTabSz="457200" rtl="0" eaLnBrk="1" latinLnBrk="0" hangingPunct="1">
                  <a:lnSpc>
                    <a:spcPct val="110000"/>
                  </a:lnSpc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23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720090" indent="-269875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21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10261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8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386205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6738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  <a:lvl6pPr marL="2014855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6pPr>
                <a:lvl7pPr marL="240157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7pPr>
                <a:lvl8pPr marL="27889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8pPr>
                <a:lvl9pPr marL="31064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dirty="0"/>
                  <a:t>时间复杂度分析</a:t>
                </a:r>
                <a:endParaRPr lang="en-US" altLang="zh-CN" dirty="0"/>
              </a:p>
              <a:p>
                <a:r>
                  <a:rPr lang="zh-CN" altLang="en-US" b="1" dirty="0"/>
                  <a:t>构建分层网络</a:t>
                </a:r>
                <a:r>
                  <a:rPr lang="zh-CN" altLang="en-US" dirty="0"/>
                  <a:t>：使用</a:t>
                </a:r>
                <a:r>
                  <a:rPr lang="en-US" altLang="zh-CN" dirty="0"/>
                  <a:t>BFS</a:t>
                </a:r>
                <a:r>
                  <a:rPr lang="zh-CN" altLang="en-US" dirty="0"/>
                  <a:t>构建分层网络时，时间复杂度是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 ，其中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zh-CN" altLang="en-US" dirty="0"/>
                  <a:t>是网络流图中边的数量，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zh-CN" altLang="en-US" dirty="0"/>
                  <a:t>是网络流图中顶点的数量。</a:t>
                </a:r>
                <a:endParaRPr lang="en-US" altLang="zh-CN" dirty="0"/>
              </a:p>
              <a:p>
                <a:r>
                  <a:rPr lang="zh-CN" altLang="en-US" b="1" dirty="0"/>
                  <a:t>增广路径查找</a:t>
                </a:r>
                <a:r>
                  <a:rPr lang="zh-CN" altLang="en-US" dirty="0"/>
                  <a:t>：使用</a:t>
                </a:r>
                <a:r>
                  <a:rPr lang="en-US" altLang="zh-CN" dirty="0"/>
                  <a:t>DFS</a:t>
                </a:r>
                <a:r>
                  <a:rPr lang="zh-CN" altLang="en-US" dirty="0"/>
                  <a:t>寻找增广路径，</a:t>
                </a:r>
                <a:r>
                  <a:rPr lang="en-US" altLang="zh-CN" dirty="0"/>
                  <a:t>DFS</a:t>
                </a:r>
                <a:r>
                  <a:rPr lang="zh-CN" altLang="en-US" dirty="0"/>
                  <a:t>的时间复杂度为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 。</a:t>
                </a:r>
                <a:endParaRPr lang="en-US" altLang="zh-CN" dirty="0"/>
              </a:p>
              <a:p>
                <a:r>
                  <a:rPr lang="zh-CN" altLang="en-US" b="1" dirty="0"/>
                  <a:t>构建分层网络次数：</a:t>
                </a:r>
                <a:r>
                  <a:rPr lang="zh-CN" altLang="en-US" dirty="0"/>
                  <a:t>从源到汇的路径长度最多增加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zh-CN" altLang="en-US" dirty="0"/>
                  <a:t>次，所以次数为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 </a:t>
                </a:r>
                <a:endParaRPr lang="en-US" altLang="zh-CN" dirty="0"/>
              </a:p>
              <a:p>
                <a:r>
                  <a:rPr lang="zh-CN" altLang="en-US" dirty="0"/>
                  <a:t>所以，</a:t>
                </a:r>
                <a:r>
                  <a:rPr lang="en-US" altLang="zh-CN" dirty="0" err="1">
                    <a:sym typeface="+mn-ea"/>
                  </a:rPr>
                  <a:t>Dinic</a:t>
                </a:r>
                <a:r>
                  <a:rPr lang="zh-CN" altLang="en-US" dirty="0"/>
                  <a:t>算法的时间复杂度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altLang="zh-CN" b="0" i="0" smtClean="0">
                            <a:latin typeface="Cambria Math" panose="02040503050406030204" pitchFamily="18" charset="0"/>
                          </a:rPr>
                          <m:t>∗</m:t>
                        </m:r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</m:d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dirty="0"/>
              </a:p>
              <a:p>
                <a:r>
                  <a:rPr lang="zh-CN" altLang="en-US" dirty="0"/>
                  <a:t>假设球队数为</a:t>
                </a:r>
                <a:r>
                  <a:rPr lang="en-US" altLang="zh-CN" dirty="0"/>
                  <a:t>n</a:t>
                </a:r>
                <a:r>
                  <a:rPr lang="zh-CN" altLang="en-US" dirty="0"/>
                  <a:t>，则需要进行</a:t>
                </a:r>
                <a:r>
                  <a:rPr lang="en-US" altLang="zh-CN" dirty="0"/>
                  <a:t>n</a:t>
                </a:r>
                <a:r>
                  <a:rPr lang="zh-CN" altLang="en-US" dirty="0"/>
                  <a:t>次</a:t>
                </a:r>
                <a:r>
                  <a:rPr lang="en-US" altLang="zh-CN" dirty="0"/>
                  <a:t>Edmond-Karp</a:t>
                </a:r>
                <a:r>
                  <a:rPr lang="zh-CN" altLang="en-US" dirty="0"/>
                  <a:t>算法，所以算法整体复杂度为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4" name="内容占位符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8595" y="2381250"/>
                <a:ext cx="10353762" cy="371474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46428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如何判断球队被淘汰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913795" y="2076450"/>
                <a:ext cx="10463196" cy="4072559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非简单淘汰：不管剩余</a:t>
                </a:r>
                <a:r>
                  <a:rPr lang="zh-CN" altLang="zh-CN" dirty="0">
                    <a:effectLst/>
                  </a:rPr>
                  <a:t>比赛</a:t>
                </a:r>
                <a:r>
                  <a:rPr lang="zh-CN" altLang="en-US" dirty="0"/>
                  <a:t>场数中的胜利场数如何分配到现有队伍中，队伍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最大可能胜利场数都会小于某个队伍最终胜利场数，则队伍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被淘汰。</a:t>
                </a:r>
                <a:endParaRPr lang="en-US" altLang="zh-CN" dirty="0"/>
              </a:p>
              <a:p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13795" y="2076450"/>
                <a:ext cx="10463196" cy="4072559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内容占位符 2"/>
          <p:cNvSpPr txBox="1"/>
          <p:nvPr/>
        </p:nvSpPr>
        <p:spPr>
          <a:xfrm>
            <a:off x="1356932" y="1787549"/>
            <a:ext cx="9467488" cy="4299852"/>
          </a:xfrm>
          <a:prstGeom prst="rect">
            <a:avLst/>
          </a:prstGeom>
        </p:spPr>
        <p:txBody>
          <a:bodyPr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7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8312" y="3429000"/>
            <a:ext cx="7914161" cy="2333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ym typeface="+mn-ea"/>
              </a:rPr>
              <a:t>二分</a:t>
            </a:r>
            <a:r>
              <a:rPr lang="en-US" altLang="zh-CN" dirty="0">
                <a:sym typeface="+mn-ea"/>
              </a:rPr>
              <a:t>+</a:t>
            </a:r>
            <a:r>
              <a:rPr lang="zh-CN" altLang="en-US" dirty="0">
                <a:sym typeface="+mn-ea"/>
              </a:rPr>
              <a:t>参数化最大流算法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00790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https://www.cs.princeton.edu/~wayne/papers/baseball.pdf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5975" y="2844165"/>
            <a:ext cx="5480685" cy="3680460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ym typeface="+mn-ea"/>
              </a:rPr>
              <a:t>二分</a:t>
            </a:r>
            <a:r>
              <a:rPr lang="en-US" altLang="zh-CN" dirty="0">
                <a:sym typeface="+mn-ea"/>
              </a:rPr>
              <a:t>+</a:t>
            </a:r>
            <a:r>
              <a:rPr lang="zh-CN" altLang="en-US" dirty="0">
                <a:sym typeface="+mn-ea"/>
              </a:rPr>
              <a:t>参数化最大流算法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 txBox="1"/>
              <p:nvPr/>
            </p:nvSpPr>
            <p:spPr>
              <a:xfrm>
                <a:off x="1000790" y="2228850"/>
                <a:ext cx="10353762" cy="3714749"/>
              </a:xfrm>
              <a:prstGeom prst="rect">
                <a:avLst/>
              </a:prstGeom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 vert="horz" lIns="91440" tIns="45720" rIns="91440" bIns="45720" rtlCol="0" anchor="t">
                <a:normAutofit/>
              </a:bodyPr>
              <a:lstStyle>
                <a:lvl1pPr marL="342900" indent="-306070" algn="l" defTabSz="457200" rtl="0" eaLnBrk="1" latinLnBrk="0" hangingPunct="1">
                  <a:lnSpc>
                    <a:spcPct val="110000"/>
                  </a:lnSpc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23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720090" indent="-269875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21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10261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8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386205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6738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  <a:lvl6pPr marL="2014855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6pPr>
                <a:lvl7pPr marL="240157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7pPr>
                <a:lvl8pPr marL="27889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8pPr>
                <a:lvl9pPr marL="31064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dirty="0"/>
                  <a:t>新的结构性质：如果球队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zh-CN" altLang="en-US" dirty="0"/>
                  <a:t>被淘汰，那么最大可能胜场数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dirty="0"/>
                  <a:t>（胜利场数</a:t>
                </a:r>
                <a:r>
                  <a:rPr lang="en-US" altLang="zh-CN" dirty="0"/>
                  <a:t>+</a:t>
                </a:r>
                <a:r>
                  <a:rPr lang="zh-CN" altLang="en-US" dirty="0"/>
                  <a:t>剩余比赛场数）小于等于球队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zh-CN" altLang="en-US" dirty="0"/>
                  <a:t>最大可能胜场数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zh-CN" altLang="en-US" dirty="0"/>
                  <a:t>，即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zh-CN" altLang="en-US" dirty="0"/>
                  <a:t>的球队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也被淘汰。</a:t>
                </a:r>
                <a:endParaRPr lang="en-US" altLang="zh-CN" dirty="0"/>
              </a:p>
              <a:p>
                <a:r>
                  <a:rPr lang="zh-CN" altLang="en-US" dirty="0"/>
                  <a:t>新的算法：利用上面的性质改进了最大流算法。</a:t>
                </a:r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0790" y="2228850"/>
                <a:ext cx="10353762" cy="371474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ym typeface="+mn-ea"/>
              </a:rPr>
              <a:t>二分</a:t>
            </a:r>
            <a:r>
              <a:rPr lang="en-US" altLang="zh-CN" dirty="0">
                <a:sym typeface="+mn-ea"/>
              </a:rPr>
              <a:t>+</a:t>
            </a:r>
            <a:r>
              <a:rPr lang="zh-CN" altLang="en-US" dirty="0">
                <a:sym typeface="+mn-ea"/>
              </a:rPr>
              <a:t>参数化最大流算法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 txBox="1"/>
              <p:nvPr/>
            </p:nvSpPr>
            <p:spPr>
              <a:xfrm>
                <a:off x="1000790" y="2228850"/>
                <a:ext cx="10353762" cy="3714749"/>
              </a:xfrm>
              <a:prstGeom prst="rect">
                <a:avLst/>
              </a:prstGeom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 vert="horz" lIns="91440" tIns="45720" rIns="91440" bIns="45720" rtlCol="0" anchor="t">
                <a:normAutofit/>
              </a:bodyPr>
              <a:lstStyle>
                <a:lvl1pPr marL="342900" indent="-306070" algn="l" defTabSz="457200" rtl="0" eaLnBrk="1" latinLnBrk="0" hangingPunct="1">
                  <a:lnSpc>
                    <a:spcPct val="110000"/>
                  </a:lnSpc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23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720090" indent="-269875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21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10261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8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386205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6738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  <a:lvl6pPr marL="2014855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6pPr>
                <a:lvl7pPr marL="240157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7pPr>
                <a:lvl8pPr marL="27889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8pPr>
                <a:lvl9pPr marL="31064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dirty="0"/>
                  <a:t>前置知识</a:t>
                </a:r>
                <a:endParaRPr lang="en-US" altLang="zh-CN" dirty="0"/>
              </a:p>
              <a:p>
                <a:pPr marL="36830" indent="0">
                  <a:buNone/>
                </a:pPr>
                <a:r>
                  <a:rPr lang="zh-CN" altLang="en-US" dirty="0"/>
                  <a:t>对于任意球队子集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m:rPr>
                        <m:nor/>
                      </m:rPr>
                      <a:rPr lang="zh-CN" altLang="en-US"/>
                      <m:t>⊆</m:t>
                    </m:r>
                    <m:r>
                      <m:rPr>
                        <m:nor/>
                      </m:rPr>
                      <a:rPr lang="en-US" altLang="zh-CN" b="0" i="0" smtClean="0"/>
                      <m:t>N</m:t>
                    </m:r>
                    <m:r>
                      <a:rPr lang="zh-CN" altLang="en-US" i="1">
                        <a:latin typeface="Cambria Math" panose="02040503050406030204" pitchFamily="18" charset="0"/>
                      </a:rPr>
                      <m:t>，</m:t>
                    </m:r>
                  </m:oMath>
                </a14:m>
                <a:r>
                  <a:rPr lang="zh-CN" altLang="en-US" dirty="0"/>
                  <a:t>令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𝑤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CN" altLang="en-US" dirty="0"/>
                  <a:t>表示子集中球队已经赢得的比赛总数，令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1" dirty="0">
                        <a:latin typeface="Cambria Math" panose="02040503050406030204" pitchFamily="18" charset="0"/>
                      </a:rPr>
                      <m:t>g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{</m:t>
                        </m:r>
                        <m:r>
                          <m:rPr>
                            <m:brk m:alnAt="7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}</m:t>
                        </m:r>
                        <m:r>
                          <m:rPr>
                            <m:nor/>
                          </m:rPr>
                          <a:rPr lang="zh-CN" altLang="en-US"/>
                          <m:t>⊆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CN" altLang="en-US" dirty="0"/>
                  <a:t>表示子集中球队之间剩余的比赛总数（这些比赛在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zh-CN" altLang="en-US" dirty="0"/>
                  <a:t>内进行，因此最终这些比赛必须由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zh-CN" altLang="en-US" dirty="0"/>
                  <a:t>内的某个球队赢得）。我们定义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𝑤</m:t>
                        </m:r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</m:d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lang="en-US" altLang="zh-CN" i="1" dirty="0">
                            <a:latin typeface="Cambria Math" panose="02040503050406030204" pitchFamily="18" charset="0"/>
                          </a:rPr>
                          <m:t>g</m:t>
                        </m:r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</m:d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</m:oMath>
                </a14:m>
                <a:r>
                  <a:rPr lang="zh-CN" altLang="en-US" dirty="0"/>
                  <a:t> ，其中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</m:oMath>
                </a14:m>
                <a:r>
                  <a:rPr lang="zh-CN" altLang="en-US" dirty="0"/>
                  <a:t>给出了球队子集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zh-CN" altLang="en-US" dirty="0"/>
                  <a:t>的平均必须赢得的比赛数的下限。</a:t>
                </a:r>
              </a:p>
            </p:txBody>
          </p:sp>
        </mc:Choice>
        <mc:Fallback xmlns="">
          <p:sp>
            <p:nvSpPr>
              <p:cNvPr id="3" name="内容占位符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0790" y="2228850"/>
                <a:ext cx="10353762" cy="371474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5666731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ym typeface="+mn-ea"/>
              </a:rPr>
              <a:t>二分</a:t>
            </a:r>
            <a:r>
              <a:rPr lang="en-US" altLang="zh-CN" dirty="0">
                <a:sym typeface="+mn-ea"/>
              </a:rPr>
              <a:t>+</a:t>
            </a:r>
            <a:r>
              <a:rPr lang="zh-CN" altLang="en-US" dirty="0">
                <a:sym typeface="+mn-ea"/>
              </a:rPr>
              <a:t>参数化最大流算法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 txBox="1"/>
              <p:nvPr/>
            </p:nvSpPr>
            <p:spPr>
              <a:xfrm>
                <a:off x="1000790" y="2228850"/>
                <a:ext cx="10353762" cy="3714749"/>
              </a:xfrm>
              <a:prstGeom prst="rect">
                <a:avLst/>
              </a:prstGeom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 vert="horz" lIns="91440" tIns="45720" rIns="91440" bIns="45720" rtlCol="0" anchor="t">
                <a:normAutofit/>
              </a:bodyPr>
              <a:lstStyle>
                <a:lvl1pPr marL="342900" indent="-306070" algn="l" defTabSz="457200" rtl="0" eaLnBrk="1" latinLnBrk="0" hangingPunct="1">
                  <a:lnSpc>
                    <a:spcPct val="110000"/>
                  </a:lnSpc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23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720090" indent="-269875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21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10261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8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386205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6738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  <a:lvl6pPr marL="2014855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6pPr>
                <a:lvl7pPr marL="240157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7pPr>
                <a:lvl8pPr marL="27889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8pPr>
                <a:lvl9pPr marL="31064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dirty="0"/>
                  <a:t>前置知识</a:t>
                </a:r>
                <a:endParaRPr lang="en-US" altLang="zh-CN" dirty="0"/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={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𝐴𝑡𝑙𝑎𝑛𝑡𝑎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𝑀𝑜𝑛𝑡𝑟𝑒𝑎𝑙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𝑃h𝑖𝑙𝑙𝑦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}</m:t>
                    </m:r>
                    <m:r>
                      <a:rPr lang="zh-CN" altLang="en-US" i="1">
                        <a:latin typeface="Cambria Math" panose="02040503050406030204" pitchFamily="18" charset="0"/>
                      </a:rPr>
                      <m:t>，</m:t>
                    </m:r>
                  </m:oMath>
                </a14:m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𝑤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83+80+78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=241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1" dirty="0">
                        <a:latin typeface="Cambria Math" panose="02040503050406030204" pitchFamily="18" charset="0"/>
                      </a:rPr>
                      <m:t>g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=1+6=7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241+7</m:t>
                        </m:r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=82.67</m:t>
                    </m:r>
                  </m:oMath>
                </a14:m>
                <a:endParaRPr lang="en-US" altLang="zh-CN" dirty="0"/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zh-CN" altLang="en-US" dirty="0"/>
                  <a:t>中的球队最终胜利总场数有两种情况：都等于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</m:oMath>
                </a14:m>
                <a:r>
                  <a:rPr lang="zh-CN" altLang="en-US" dirty="0"/>
                  <a:t>，或有的球队大于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</m:oMath>
                </a14:m>
                <a:r>
                  <a:rPr lang="zh-CN" altLang="en-US" dirty="0"/>
                  <a:t>，有的球队小于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</m:oMath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0790" y="2228850"/>
                <a:ext cx="10353762" cy="371474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>
            <a:extLst>
              <a:ext uri="{FF2B5EF4-FFF2-40B4-BE49-F238E27FC236}">
                <a16:creationId xmlns:a16="http://schemas.microsoft.com/office/drawing/2014/main" id="{6DC8E00F-11C1-742D-314C-F31DF3A0BB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9650" y="4777319"/>
            <a:ext cx="5977709" cy="17626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6836094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ym typeface="+mn-ea"/>
              </a:rPr>
              <a:t>二分</a:t>
            </a:r>
            <a:r>
              <a:rPr lang="en-US" altLang="zh-CN" dirty="0">
                <a:sym typeface="+mn-ea"/>
              </a:rPr>
              <a:t>+</a:t>
            </a:r>
            <a:r>
              <a:rPr lang="zh-CN" altLang="en-US" dirty="0">
                <a:sym typeface="+mn-ea"/>
              </a:rPr>
              <a:t>参数化最大流算法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 txBox="1"/>
              <p:nvPr/>
            </p:nvSpPr>
            <p:spPr>
              <a:xfrm>
                <a:off x="1000790" y="2228850"/>
                <a:ext cx="10353762" cy="3714749"/>
              </a:xfrm>
              <a:prstGeom prst="rect">
                <a:avLst/>
              </a:prstGeom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 vert="horz" lIns="91440" tIns="45720" rIns="91440" bIns="45720" rtlCol="0" anchor="t">
                <a:normAutofit/>
              </a:bodyPr>
              <a:lstStyle>
                <a:lvl1pPr marL="342900" indent="-306070" algn="l" defTabSz="457200" rtl="0" eaLnBrk="1" latinLnBrk="0" hangingPunct="1">
                  <a:lnSpc>
                    <a:spcPct val="110000"/>
                  </a:lnSpc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23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720090" indent="-269875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21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10261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8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386205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6738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  <a:lvl6pPr marL="2014855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6pPr>
                <a:lvl7pPr marL="240157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7pPr>
                <a:lvl8pPr marL="27889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8pPr>
                <a:lvl9pPr marL="31064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dirty="0"/>
                  <a:t>定理：设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zh-CN" altLang="en-US" dirty="0"/>
                  <a:t>，且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m:rPr>
                        <m:nor/>
                      </m:rPr>
                      <a:rPr lang="zh-CN" altLang="en-US"/>
                      <m:t>⊆</m:t>
                    </m:r>
                    <m:r>
                      <m:rPr>
                        <m:nor/>
                      </m:rPr>
                      <a:rPr lang="en-US" altLang="zh-CN" b="0" i="0" smtClean="0"/>
                      <m:t>T</m:t>
                    </m:r>
                    <m:r>
                      <m:rPr>
                        <m:nor/>
                      </m:rPr>
                      <a:rPr lang="en-US" altLang="zh-CN" b="0" i="0" smtClean="0"/>
                      <m:t>−{</m:t>
                    </m:r>
                    <m:r>
                      <m:rPr>
                        <m:sty m:val="p"/>
                      </m:rPr>
                      <a:rPr lang="en-US" altLang="zh-CN" i="1">
                        <a:latin typeface="Cambria Math" panose="02040503050406030204" pitchFamily="18" charset="0"/>
                      </a:rPr>
                      <m:t>i</m:t>
                    </m:r>
                    <m:r>
                      <m:rPr>
                        <m:nor/>
                      </m:rPr>
                      <a:rPr lang="en-US" altLang="zh-CN" b="0" i="0" smtClean="0"/>
                      <m:t>}</m:t>
                    </m:r>
                    <m:r>
                      <a:rPr lang="zh-CN" altLang="en-US" i="1">
                        <a:latin typeface="Cambria Math" panose="02040503050406030204" pitchFamily="18" charset="0"/>
                      </a:rPr>
                      <m:t>。</m:t>
                    </m:r>
                  </m:oMath>
                </a14:m>
                <a:r>
                  <a:rPr lang="zh-CN" altLang="en-US" dirty="0"/>
                  <a:t>如果存在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</m:oMath>
                </a14:m>
                <a:r>
                  <a:rPr lang="zh-CN" altLang="en-US" dirty="0"/>
                  <a:t>，那么球队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被淘汰。</a:t>
                </a:r>
                <a:endParaRPr lang="en-US" altLang="zh-CN" dirty="0"/>
              </a:p>
              <a:p>
                <a:r>
                  <a:rPr lang="zh-CN" altLang="en-US" dirty="0"/>
                  <a:t>证明：如果球队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赢得了它所有的剩余比赛，那么它将以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  <m:r>
                      <a:rPr lang="zh-CN" altLang="en-US" i="1">
                        <a:latin typeface="Cambria Math" panose="02040503050406030204" pitchFamily="18" charset="0"/>
                      </a:rPr>
                      <m:t>局</m:t>
                    </m:r>
                  </m:oMath>
                </a14:m>
                <a:r>
                  <a:rPr lang="zh-CN" altLang="en-US" dirty="0"/>
                  <a:t>胜场结束赛季，但因为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</m:oMath>
                </a14:m>
                <a:r>
                  <a:rPr lang="zh-CN" altLang="en-US" dirty="0"/>
                  <a:t>，则球队子集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zh-CN" altLang="en-US" dirty="0"/>
                  <a:t>中至少有一支球队的胜场数会超过球队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，故球队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被淘汰。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0790" y="2228850"/>
                <a:ext cx="10353762" cy="371474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9634882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ym typeface="+mn-ea"/>
              </a:rPr>
              <a:t>二分</a:t>
            </a:r>
            <a:r>
              <a:rPr lang="en-US" altLang="zh-CN" dirty="0">
                <a:sym typeface="+mn-ea"/>
              </a:rPr>
              <a:t>+</a:t>
            </a:r>
            <a:r>
              <a:rPr lang="zh-CN" altLang="en-US" dirty="0">
                <a:sym typeface="+mn-ea"/>
              </a:rPr>
              <a:t>参数化最大流算法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 txBox="1"/>
              <p:nvPr/>
            </p:nvSpPr>
            <p:spPr>
              <a:xfrm>
                <a:off x="1000790" y="2228850"/>
                <a:ext cx="10353762" cy="3714749"/>
              </a:xfrm>
              <a:prstGeom prst="rect">
                <a:avLst/>
              </a:prstGeom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 vert="horz" lIns="91440" tIns="45720" rIns="91440" bIns="45720" rtlCol="0" anchor="t">
                <a:normAutofit/>
              </a:bodyPr>
              <a:lstStyle>
                <a:lvl1pPr marL="342900" indent="-306070" algn="l" defTabSz="457200" rtl="0" eaLnBrk="1" latinLnBrk="0" hangingPunct="1">
                  <a:lnSpc>
                    <a:spcPct val="110000"/>
                  </a:lnSpc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23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720090" indent="-269875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21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10261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8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386205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6738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  <a:lvl6pPr marL="2014855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6pPr>
                <a:lvl7pPr marL="240157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7pPr>
                <a:lvl8pPr marL="27889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8pPr>
                <a:lvl9pPr marL="31064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dirty="0"/>
                  <a:t>新的性质：如果球队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zh-CN" altLang="en-US" dirty="0"/>
                  <a:t>被淘汰，那么可能总胜场数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dirty="0"/>
                  <a:t>（胜利场数</a:t>
                </a:r>
                <a:r>
                  <a:rPr lang="en-US" altLang="zh-CN" dirty="0"/>
                  <a:t>+</a:t>
                </a:r>
                <a:r>
                  <a:rPr lang="zh-CN" altLang="en-US" dirty="0"/>
                  <a:t>剩余比赛场数）小于等于球队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zh-CN" altLang="en-US" dirty="0"/>
                  <a:t>可能总胜场数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zh-CN" altLang="en-US" dirty="0"/>
                  <a:t>，即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zh-CN" altLang="en-US" dirty="0"/>
                  <a:t>的球队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也被淘汰。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0790" y="2228850"/>
                <a:ext cx="10353762" cy="371474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9735910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ym typeface="+mn-ea"/>
              </a:rPr>
              <a:t>二分</a:t>
            </a:r>
            <a:r>
              <a:rPr lang="en-US" altLang="zh-CN" dirty="0">
                <a:sym typeface="+mn-ea"/>
              </a:rPr>
              <a:t>+</a:t>
            </a:r>
            <a:r>
              <a:rPr lang="zh-CN" altLang="en-US" dirty="0">
                <a:sym typeface="+mn-ea"/>
              </a:rPr>
              <a:t>参数化最大流算法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00790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证明：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56CA610-E65E-5116-5007-D8219C0598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0358" y="2301691"/>
            <a:ext cx="7631284" cy="4003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05028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ym typeface="+mn-ea"/>
              </a:rPr>
              <a:t>二分</a:t>
            </a:r>
            <a:r>
              <a:rPr lang="en-US" altLang="zh-CN" dirty="0">
                <a:sym typeface="+mn-ea"/>
              </a:rPr>
              <a:t>+</a:t>
            </a:r>
            <a:r>
              <a:rPr lang="zh-CN" altLang="en-US" dirty="0">
                <a:sym typeface="+mn-ea"/>
              </a:rPr>
              <a:t>参数化最大流算法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00790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证明：</a:t>
            </a:r>
            <a:endParaRPr lang="en-US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C9043B9-DD05-6E3D-298C-9A4B3552C6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2376" y="2303392"/>
            <a:ext cx="8530166" cy="3849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01837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ym typeface="+mn-ea"/>
              </a:rPr>
              <a:t>二分</a:t>
            </a:r>
            <a:r>
              <a:rPr lang="en-US" altLang="zh-CN" dirty="0">
                <a:sym typeface="+mn-ea"/>
              </a:rPr>
              <a:t>+</a:t>
            </a:r>
            <a:r>
              <a:rPr lang="zh-CN" altLang="en-US" dirty="0">
                <a:sym typeface="+mn-ea"/>
              </a:rPr>
              <a:t>参数化最大流算法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 txBox="1"/>
              <p:nvPr/>
            </p:nvSpPr>
            <p:spPr>
              <a:xfrm>
                <a:off x="1000790" y="2228850"/>
                <a:ext cx="10353762" cy="3714749"/>
              </a:xfrm>
              <a:prstGeom prst="rect">
                <a:avLst/>
              </a:prstGeom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 vert="horz" lIns="91440" tIns="45720" rIns="91440" bIns="45720" rtlCol="0" anchor="t">
                <a:normAutofit/>
              </a:bodyPr>
              <a:lstStyle>
                <a:lvl1pPr marL="342900" indent="-306070" algn="l" defTabSz="457200" rtl="0" eaLnBrk="1" latinLnBrk="0" hangingPunct="1">
                  <a:lnSpc>
                    <a:spcPct val="110000"/>
                  </a:lnSpc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23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720090" indent="-269875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21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10261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8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386205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6738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  <a:lvl6pPr marL="2014855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6pPr>
                <a:lvl7pPr marL="240157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7pPr>
                <a:lvl8pPr marL="27889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8pPr>
                <a:lvl9pPr marL="31064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dirty="0"/>
                  <a:t>性质：存在一个球队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zh-CN" altLang="en-US" dirty="0"/>
                  <a:t>被淘汰，使得所有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zh-CN" altLang="en-US" dirty="0"/>
                  <a:t>的球队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也被淘汰，所有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j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zh-CN" altLang="en-US" i="1">
                        <a:latin typeface="Cambria Math" panose="02040503050406030204" pitchFamily="18" charset="0"/>
                      </a:rPr>
                      <m:t>的</m:t>
                    </m:r>
                  </m:oMath>
                </a14:m>
                <a:r>
                  <a:rPr lang="zh-CN" altLang="en-US" dirty="0"/>
                  <a:t>球队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zh-CN" altLang="en-US" i="1" dirty="0">
                        <a:latin typeface="Cambria Math" panose="02040503050406030204" pitchFamily="18" charset="0"/>
                      </a:rPr>
                      <m:t>不被</m:t>
                    </m:r>
                  </m:oMath>
                </a14:m>
                <a:r>
                  <a:rPr lang="zh-CN" altLang="en-US" dirty="0"/>
                  <a:t>淘汰。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0790" y="2228850"/>
                <a:ext cx="10353762" cy="371474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583760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ym typeface="+mn-ea"/>
              </a:rPr>
              <a:t>二分</a:t>
            </a:r>
            <a:r>
              <a:rPr lang="en-US" altLang="zh-CN" dirty="0">
                <a:sym typeface="+mn-ea"/>
              </a:rPr>
              <a:t>+</a:t>
            </a:r>
            <a:r>
              <a:rPr lang="zh-CN" altLang="en-US" dirty="0">
                <a:sym typeface="+mn-ea"/>
              </a:rPr>
              <a:t>参数化最大流算法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 txBox="1"/>
              <p:nvPr/>
            </p:nvSpPr>
            <p:spPr>
              <a:xfrm>
                <a:off x="1000790" y="2228850"/>
                <a:ext cx="10353762" cy="4377359"/>
              </a:xfrm>
              <a:prstGeom prst="rect">
                <a:avLst/>
              </a:prstGeom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 vert="horz" lIns="91440" tIns="45720" rIns="91440" bIns="45720" rtlCol="0" anchor="t">
                <a:normAutofit/>
              </a:bodyPr>
              <a:lstStyle>
                <a:lvl1pPr marL="342900" indent="-306070" algn="l" defTabSz="457200" rtl="0" eaLnBrk="1" latinLnBrk="0" hangingPunct="1">
                  <a:lnSpc>
                    <a:spcPct val="110000"/>
                  </a:lnSpc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23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720090" indent="-269875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21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10261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8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386205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6738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  <a:lvl6pPr marL="2014855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6pPr>
                <a:lvl7pPr marL="240157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7pPr>
                <a:lvl8pPr marL="27889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8pPr>
                <a:lvl9pPr marL="31064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dirty="0"/>
                  <a:t>参数化最大流算法</a:t>
                </a:r>
                <a:endParaRPr lang="en-US" altLang="zh-CN" dirty="0"/>
              </a:p>
              <a:p>
                <a:r>
                  <a:rPr lang="zh-CN" altLang="en-US" dirty="0"/>
                  <a:t>在流网络的图中，将球队节点到汇节点的边权值设为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𝑊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zh-CN" altLang="en-US" i="1">
                        <a:latin typeface="Cambria Math" panose="02040503050406030204" pitchFamily="18" charset="0"/>
                      </a:rPr>
                      <m:t>，</m:t>
                    </m:r>
                  </m:oMath>
                </a14:m>
                <a:r>
                  <a:rPr lang="en-US" altLang="zh-CN" dirty="0"/>
                  <a:t>W</a:t>
                </a:r>
                <a:r>
                  <a:rPr lang="zh-CN" altLang="en-US" dirty="0"/>
                  <a:t>为参数，表示球队的最大胜利场数。</a:t>
                </a:r>
                <a:endParaRPr lang="en-US" altLang="zh-CN" dirty="0"/>
              </a:p>
              <a:p>
                <a:r>
                  <a:rPr lang="zh-CN" altLang="en-US" dirty="0"/>
                  <a:t>如果该流网络的最大流不等于剩余比赛数，则说明最大胜利场数小于等于</a:t>
                </a:r>
                <a:r>
                  <a:rPr lang="en-US" altLang="zh-CN" dirty="0"/>
                  <a:t>W</a:t>
                </a:r>
                <a:r>
                  <a:rPr lang="zh-CN" altLang="en-US" dirty="0"/>
                  <a:t>的球队要被淘汰（结合前面的性质）</a:t>
                </a:r>
                <a:endParaRPr lang="en-US" altLang="zh-CN" dirty="0"/>
              </a:p>
              <a:p>
                <a:r>
                  <a:rPr lang="zh-CN" altLang="en-US" dirty="0"/>
                  <a:t>如此，只需要二分查找，找到最大的</a:t>
                </a:r>
                <a:r>
                  <a:rPr lang="en-US" altLang="zh-CN" dirty="0"/>
                  <a:t>W</a:t>
                </a:r>
                <a:r>
                  <a:rPr lang="zh-CN" altLang="en-US" dirty="0"/>
                  <a:t>（临界值），使得所有最大胜利场数小于等于</a:t>
                </a:r>
                <a:r>
                  <a:rPr lang="en-US" altLang="zh-CN" dirty="0"/>
                  <a:t>W</a:t>
                </a:r>
                <a:r>
                  <a:rPr lang="zh-CN" altLang="en-US" dirty="0"/>
                  <a:t>的球队被淘汰，所有最大胜利场数大于</a:t>
                </a:r>
                <a:r>
                  <a:rPr lang="en-US" altLang="zh-CN" dirty="0"/>
                  <a:t>W</a:t>
                </a:r>
                <a:r>
                  <a:rPr lang="zh-CN" altLang="en-US" dirty="0"/>
                  <a:t>的球队不被淘汰，则可根据每个球队的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r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dirty="0"/>
                  <a:t>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r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𝑊</m:t>
                    </m:r>
                    <m:r>
                      <a:rPr lang="zh-CN" altLang="en-US" i="1">
                        <a:latin typeface="Cambria Math" panose="02040503050406030204" pitchFamily="18" charset="0"/>
                      </a:rPr>
                      <m:t>的</m:t>
                    </m:r>
                  </m:oMath>
                </a14:m>
                <a:r>
                  <a:rPr lang="zh-CN" altLang="en-US" dirty="0"/>
                  <a:t>球队有可能夺冠，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r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𝑊</m:t>
                    </m:r>
                    <m:r>
                      <a:rPr lang="zh-CN" altLang="en-US" i="1">
                        <a:latin typeface="Cambria Math" panose="02040503050406030204" pitchFamily="18" charset="0"/>
                      </a:rPr>
                      <m:t>的</m:t>
                    </m:r>
                  </m:oMath>
                </a14:m>
                <a:r>
                  <a:rPr lang="zh-CN" altLang="en-US" dirty="0"/>
                  <a:t>球队必然被淘汰。</a:t>
                </a:r>
                <a:endParaRPr lang="en-US" altLang="zh-CN" dirty="0"/>
              </a:p>
              <a:p>
                <a:pPr marL="36830" indent="0">
                  <a:buNone/>
                </a:pPr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0790" y="2228850"/>
                <a:ext cx="10353762" cy="437735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14560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如何判断球队被淘汰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3795" y="2076450"/>
            <a:ext cx="10463196" cy="4072559"/>
          </a:xfrm>
        </p:spPr>
        <p:txBody>
          <a:bodyPr>
            <a:normAutofit/>
          </a:bodyPr>
          <a:lstStyle/>
          <a:p>
            <a:r>
              <a:rPr lang="zh-CN" altLang="en-US" dirty="0"/>
              <a:t>如果</a:t>
            </a:r>
            <a:r>
              <a:rPr lang="en-US" altLang="zh-CN" dirty="0"/>
              <a:t>Philly</a:t>
            </a:r>
            <a:r>
              <a:rPr lang="zh-CN" altLang="en-US" dirty="0"/>
              <a:t>剩余</a:t>
            </a:r>
            <a:r>
              <a:rPr lang="en-US" altLang="zh-CN" dirty="0"/>
              <a:t>3</a:t>
            </a:r>
            <a:r>
              <a:rPr lang="zh-CN" altLang="en-US" dirty="0"/>
              <a:t>场比赛均取得胜利，则最终</a:t>
            </a:r>
            <a:r>
              <a:rPr lang="en-US" altLang="zh-CN" dirty="0"/>
              <a:t>Philly</a:t>
            </a:r>
            <a:r>
              <a:rPr lang="zh-CN" altLang="en-US" dirty="0"/>
              <a:t>的胜场数为</a:t>
            </a:r>
            <a:r>
              <a:rPr lang="en-US" altLang="zh-CN" dirty="0"/>
              <a:t>83</a:t>
            </a:r>
            <a:r>
              <a:rPr lang="zh-CN" altLang="en-US" dirty="0"/>
              <a:t>，此时</a:t>
            </a:r>
            <a:r>
              <a:rPr lang="en-US" altLang="zh-CN" dirty="0"/>
              <a:t>Atlanta</a:t>
            </a:r>
            <a:r>
              <a:rPr lang="zh-CN" altLang="en-US" dirty="0"/>
              <a:t>胜场数为</a:t>
            </a:r>
            <a:r>
              <a:rPr lang="en-US" altLang="zh-CN" dirty="0"/>
              <a:t>83</a:t>
            </a:r>
            <a:r>
              <a:rPr lang="zh-CN" altLang="en-US" dirty="0"/>
              <a:t>，</a:t>
            </a:r>
            <a:r>
              <a:rPr lang="en-US" altLang="zh-CN" dirty="0"/>
              <a:t>New York</a:t>
            </a:r>
            <a:r>
              <a:rPr lang="zh-CN" altLang="en-US" dirty="0"/>
              <a:t>的胜场数为</a:t>
            </a:r>
            <a:r>
              <a:rPr lang="en-US" altLang="zh-CN" dirty="0"/>
              <a:t>78</a:t>
            </a:r>
            <a:r>
              <a:rPr lang="zh-CN" altLang="en-US" dirty="0"/>
              <a:t>，且这两者间还剩</a:t>
            </a:r>
            <a:r>
              <a:rPr lang="en-US" altLang="zh-CN" dirty="0"/>
              <a:t>6</a:t>
            </a:r>
            <a:r>
              <a:rPr lang="zh-CN" altLang="en-US" dirty="0"/>
              <a:t>场比赛。</a:t>
            </a:r>
            <a:endParaRPr lang="en-US" altLang="zh-CN" dirty="0"/>
          </a:p>
          <a:p>
            <a:r>
              <a:rPr lang="zh-CN" altLang="en-US" dirty="0"/>
              <a:t>如果</a:t>
            </a:r>
            <a:r>
              <a:rPr lang="en-US" altLang="zh-CN" dirty="0"/>
              <a:t>6</a:t>
            </a:r>
            <a:r>
              <a:rPr lang="zh-CN" altLang="en-US" dirty="0"/>
              <a:t>场比赛中</a:t>
            </a:r>
            <a:r>
              <a:rPr lang="en-US" altLang="zh-CN" dirty="0"/>
              <a:t>Atlanta</a:t>
            </a:r>
            <a:r>
              <a:rPr lang="zh-CN" altLang="en-US" dirty="0"/>
              <a:t>一旦胜过</a:t>
            </a:r>
            <a:r>
              <a:rPr lang="en-US" altLang="zh-CN" dirty="0"/>
              <a:t>New York</a:t>
            </a:r>
            <a:r>
              <a:rPr lang="zh-CN" altLang="en-US" dirty="0"/>
              <a:t>一场比赛，</a:t>
            </a:r>
            <a:r>
              <a:rPr lang="en-US" altLang="zh-CN" dirty="0"/>
              <a:t> Atlanta</a:t>
            </a:r>
            <a:r>
              <a:rPr lang="zh-CN" altLang="en-US" dirty="0"/>
              <a:t>的胜场数达到</a:t>
            </a:r>
            <a:r>
              <a:rPr lang="en-US" altLang="zh-CN" dirty="0"/>
              <a:t>84</a:t>
            </a:r>
            <a:r>
              <a:rPr lang="zh-CN" altLang="en-US" dirty="0"/>
              <a:t>，大于</a:t>
            </a:r>
            <a:r>
              <a:rPr lang="en-US" altLang="zh-CN" dirty="0"/>
              <a:t>Philly</a:t>
            </a:r>
            <a:r>
              <a:rPr lang="zh-CN" altLang="en-US" dirty="0"/>
              <a:t>的胜场数，</a:t>
            </a:r>
            <a:r>
              <a:rPr lang="en-US" altLang="zh-CN" dirty="0"/>
              <a:t> Philly</a:t>
            </a:r>
            <a:r>
              <a:rPr lang="zh-CN" altLang="en-US" dirty="0"/>
              <a:t>被淘汰。</a:t>
            </a:r>
            <a:endParaRPr lang="en-US" altLang="zh-CN" dirty="0"/>
          </a:p>
          <a:p>
            <a:r>
              <a:rPr lang="zh-CN" altLang="en-US" dirty="0"/>
              <a:t>如果</a:t>
            </a:r>
            <a:r>
              <a:rPr lang="en-US" altLang="zh-CN" dirty="0"/>
              <a:t>6</a:t>
            </a:r>
            <a:r>
              <a:rPr lang="zh-CN" altLang="en-US" dirty="0"/>
              <a:t>场比赛中</a:t>
            </a:r>
            <a:r>
              <a:rPr lang="en-US" altLang="zh-CN" dirty="0"/>
              <a:t>Atlanta</a:t>
            </a:r>
            <a:r>
              <a:rPr lang="zh-CN" altLang="en-US" dirty="0"/>
              <a:t>全部输于</a:t>
            </a:r>
            <a:r>
              <a:rPr lang="en-US" altLang="zh-CN" dirty="0"/>
              <a:t>New York</a:t>
            </a:r>
            <a:r>
              <a:rPr lang="zh-CN" altLang="en-US" dirty="0"/>
              <a:t>，则</a:t>
            </a:r>
            <a:r>
              <a:rPr lang="en-US" altLang="zh-CN" dirty="0"/>
              <a:t>New York</a:t>
            </a:r>
            <a:r>
              <a:rPr lang="zh-CN" altLang="en-US" dirty="0"/>
              <a:t>的胜场数达到</a:t>
            </a:r>
            <a:r>
              <a:rPr lang="en-US" altLang="zh-CN" dirty="0"/>
              <a:t>84</a:t>
            </a:r>
            <a:r>
              <a:rPr lang="zh-CN" altLang="en-US" dirty="0"/>
              <a:t>，大于</a:t>
            </a:r>
            <a:r>
              <a:rPr lang="en-US" altLang="zh-CN" dirty="0"/>
              <a:t>Philly</a:t>
            </a:r>
            <a:r>
              <a:rPr lang="zh-CN" altLang="en-US" dirty="0"/>
              <a:t>的胜场数，</a:t>
            </a:r>
            <a:r>
              <a:rPr lang="en-US" altLang="zh-CN" dirty="0"/>
              <a:t> Philly</a:t>
            </a:r>
            <a:r>
              <a:rPr lang="zh-CN" altLang="en-US" dirty="0"/>
              <a:t>被淘汰。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内容占位符 2"/>
          <p:cNvSpPr txBox="1"/>
          <p:nvPr/>
        </p:nvSpPr>
        <p:spPr>
          <a:xfrm>
            <a:off x="1356932" y="1787549"/>
            <a:ext cx="9467488" cy="4299852"/>
          </a:xfrm>
          <a:prstGeom prst="rect">
            <a:avLst/>
          </a:prstGeom>
        </p:spPr>
        <p:txBody>
          <a:bodyPr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7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9216" y="4827178"/>
            <a:ext cx="6692354" cy="1973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ym typeface="+mn-ea"/>
              </a:rPr>
              <a:t>二分</a:t>
            </a:r>
            <a:r>
              <a:rPr lang="en-US" altLang="zh-CN" dirty="0">
                <a:sym typeface="+mn-ea"/>
              </a:rPr>
              <a:t>+</a:t>
            </a:r>
            <a:r>
              <a:rPr lang="zh-CN" altLang="en-US" dirty="0">
                <a:sym typeface="+mn-ea"/>
              </a:rPr>
              <a:t>参数化最大流算法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00790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参数化最大流算法</a:t>
            </a:r>
            <a:endParaRPr lang="en-US" altLang="zh-CN" dirty="0"/>
          </a:p>
          <a:p>
            <a:pPr marL="36830" indent="0">
              <a:buNone/>
            </a:pPr>
            <a:r>
              <a:rPr lang="zh-CN" altLang="en-US" dirty="0"/>
              <a:t>在该例子中，通过二分查找，找到</a:t>
            </a:r>
            <a:r>
              <a:rPr lang="en-US" altLang="zh-CN" dirty="0"/>
              <a:t>W</a:t>
            </a:r>
            <a:r>
              <a:rPr lang="zh-CN" altLang="en-US" dirty="0"/>
              <a:t>的临界值为</a:t>
            </a:r>
            <a:r>
              <a:rPr lang="en-US" altLang="zh-CN" dirty="0"/>
              <a:t>83</a:t>
            </a:r>
            <a:r>
              <a:rPr lang="zh-CN" altLang="en-US" dirty="0"/>
              <a:t>，故最大胜利场数分别为</a:t>
            </a:r>
            <a:r>
              <a:rPr lang="en-US" altLang="zh-CN" dirty="0"/>
              <a:t>83</a:t>
            </a:r>
            <a:r>
              <a:rPr lang="zh-CN" altLang="en-US" dirty="0"/>
              <a:t>和</a:t>
            </a:r>
            <a:r>
              <a:rPr lang="en-US" altLang="zh-CN" dirty="0"/>
              <a:t>80</a:t>
            </a:r>
            <a:r>
              <a:rPr lang="zh-CN" altLang="en-US" dirty="0"/>
              <a:t>的</a:t>
            </a:r>
            <a:r>
              <a:rPr lang="en-US" altLang="zh-CN" dirty="0"/>
              <a:t>Philly</a:t>
            </a:r>
            <a:r>
              <a:rPr lang="zh-CN" altLang="en-US" dirty="0"/>
              <a:t>和</a:t>
            </a:r>
            <a:r>
              <a:rPr lang="en-US" altLang="zh-CN" dirty="0"/>
              <a:t>Montreal</a:t>
            </a:r>
            <a:r>
              <a:rPr lang="zh-CN" altLang="en-US" dirty="0"/>
              <a:t>被淘汰，最大胜利场数分别为</a:t>
            </a:r>
            <a:r>
              <a:rPr lang="en-US" altLang="zh-CN" dirty="0"/>
              <a:t>91</a:t>
            </a:r>
            <a:r>
              <a:rPr lang="zh-CN" altLang="en-US" dirty="0"/>
              <a:t>和</a:t>
            </a:r>
            <a:r>
              <a:rPr lang="en-US" altLang="zh-CN" dirty="0"/>
              <a:t>84</a:t>
            </a:r>
            <a:r>
              <a:rPr lang="zh-CN" altLang="en-US" dirty="0"/>
              <a:t>的</a:t>
            </a:r>
            <a:r>
              <a:rPr lang="en-US" altLang="zh-CN" dirty="0"/>
              <a:t>Atlanta</a:t>
            </a:r>
            <a:r>
              <a:rPr lang="zh-CN" altLang="en-US" dirty="0"/>
              <a:t>和</a:t>
            </a:r>
            <a:r>
              <a:rPr lang="en-US" altLang="zh-CN" dirty="0"/>
              <a:t>New York</a:t>
            </a:r>
            <a:r>
              <a:rPr lang="zh-CN" altLang="en-US" dirty="0"/>
              <a:t>有可能夺冠</a:t>
            </a:r>
            <a:endParaRPr lang="en-US" altLang="zh-CN" dirty="0"/>
          </a:p>
          <a:p>
            <a:pPr marL="36830" indent="0">
              <a:buNone/>
            </a:pPr>
            <a:endParaRPr lang="en-US" altLang="zh-CN" dirty="0"/>
          </a:p>
        </p:txBody>
      </p:sp>
      <p:pic>
        <p:nvPicPr>
          <p:cNvPr id="4" name="图片 3" descr="图示&#10;&#10;描述已自动生成">
            <a:extLst>
              <a:ext uri="{FF2B5EF4-FFF2-40B4-BE49-F238E27FC236}">
                <a16:creationId xmlns:a16="http://schemas.microsoft.com/office/drawing/2014/main" id="{2F6B2D35-9A4D-C27E-30E5-6555D9D46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4420" y="3765165"/>
            <a:ext cx="4608138" cy="296807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4C51BB6-A40F-9C44-E6AC-28AFCD36D72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174" y="4322970"/>
            <a:ext cx="4802169" cy="14160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4883547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ym typeface="+mn-ea"/>
              </a:rPr>
              <a:t>二分</a:t>
            </a:r>
            <a:r>
              <a:rPr lang="en-US" altLang="zh-CN" dirty="0">
                <a:sym typeface="+mn-ea"/>
              </a:rPr>
              <a:t>+</a:t>
            </a:r>
            <a:r>
              <a:rPr lang="zh-CN" altLang="en-US" dirty="0">
                <a:sym typeface="+mn-ea"/>
              </a:rPr>
              <a:t>参数化最大流算法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00790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830" indent="0">
              <a:buNone/>
            </a:pPr>
            <a:endParaRPr lang="en-US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C838F3D-1898-D525-0487-F7E3355ED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9080" y="2228850"/>
            <a:ext cx="8360259" cy="424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60016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ym typeface="+mn-ea"/>
              </a:rPr>
              <a:t>二分</a:t>
            </a:r>
            <a:r>
              <a:rPr lang="en-US" altLang="zh-CN" dirty="0">
                <a:sym typeface="+mn-ea"/>
              </a:rPr>
              <a:t>+</a:t>
            </a:r>
            <a:r>
              <a:rPr lang="zh-CN" altLang="en-US" dirty="0">
                <a:sym typeface="+mn-ea"/>
              </a:rPr>
              <a:t>参数化最大流算法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 txBox="1"/>
              <p:nvPr/>
            </p:nvSpPr>
            <p:spPr>
              <a:xfrm>
                <a:off x="1000790" y="2228850"/>
                <a:ext cx="10353762" cy="3714749"/>
              </a:xfrm>
              <a:prstGeom prst="rect">
                <a:avLst/>
              </a:prstGeom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 vert="horz" lIns="91440" tIns="45720" rIns="91440" bIns="45720" rtlCol="0" anchor="t">
                <a:normAutofit/>
              </a:bodyPr>
              <a:lstStyle>
                <a:lvl1pPr marL="342900" indent="-306070" algn="l" defTabSz="457200" rtl="0" eaLnBrk="1" latinLnBrk="0" hangingPunct="1">
                  <a:lnSpc>
                    <a:spcPct val="110000"/>
                  </a:lnSpc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23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720090" indent="-269875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21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10261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8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386205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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673860" indent="-2159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  <a:lvl6pPr marL="2014855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6pPr>
                <a:lvl7pPr marL="240157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7pPr>
                <a:lvl8pPr marL="27889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8pPr>
                <a:lvl9pPr marL="310642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panose="05020102010507070707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dirty="0"/>
                  <a:t>时间复杂度分析</a:t>
                </a:r>
                <a:endParaRPr lang="en-US" altLang="zh-CN" dirty="0"/>
              </a:p>
              <a:p>
                <a:pPr marL="36830" indent="0">
                  <a:buNone/>
                </a:pPr>
                <a:r>
                  <a:rPr lang="zh-CN" altLang="en-US" dirty="0"/>
                  <a:t>由于只需要二分查找临界值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r>
                  <a:rPr lang="zh-CN" altLang="en-US" dirty="0"/>
                  <a:t>，不需要对每个球队进行最大流算法，所以判断所有球队是否被淘汰的时间复杂度从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变成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b="0" i="0" dirty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</m:func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，其中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𝑈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b="0" i="0" dirty="0" smtClean="0"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−</m:t>
                    </m:r>
                    <m:func>
                      <m:func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b="0" i="0" dirty="0" smtClean="0">
                            <a:latin typeface="Cambria Math" panose="02040503050406030204" pitchFamily="18" charset="0"/>
                          </a:rPr>
                          <m:t>min</m:t>
                        </m:r>
                      </m:fName>
                      <m:e>
                        <m:d>
                          <m:d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𝑗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zh-CN" altLang="en-US" dirty="0"/>
                  <a:t>。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0790" y="2228850"/>
                <a:ext cx="10353762" cy="371474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4985482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数据测试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00790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830" indent="0">
              <a:buNone/>
            </a:pPr>
            <a:endParaRPr lang="en-US" altLang="zh-CN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D17448CE-A26D-9713-957F-332A6CD51830}"/>
              </a:ext>
            </a:extLst>
          </p:cNvPr>
          <p:cNvSpPr txBox="1"/>
          <p:nvPr/>
        </p:nvSpPr>
        <p:spPr>
          <a:xfrm>
            <a:off x="1066195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BE17FCE7-D2B0-4247-1AB0-4E31972B5FAC}"/>
              </a:ext>
            </a:extLst>
          </p:cNvPr>
          <p:cNvSpPr txBox="1"/>
          <p:nvPr/>
        </p:nvSpPr>
        <p:spPr>
          <a:xfrm>
            <a:off x="1153190" y="23812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测试数据从普林斯顿大学课程网站获取</a:t>
            </a:r>
            <a:endParaRPr lang="en-US" altLang="zh-CN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F3C9CCB-0DF6-518D-EB40-83E6218D1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862" y="2883257"/>
            <a:ext cx="8335617" cy="373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7831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数据测试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00790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830" indent="0">
              <a:buNone/>
            </a:pPr>
            <a:endParaRPr lang="en-US" altLang="zh-CN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D17448CE-A26D-9713-957F-332A6CD51830}"/>
              </a:ext>
            </a:extLst>
          </p:cNvPr>
          <p:cNvSpPr txBox="1"/>
          <p:nvPr/>
        </p:nvSpPr>
        <p:spPr>
          <a:xfrm>
            <a:off x="1066195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A0AE6AD8-3A4F-7FB3-2E3C-A1A97C2CBF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5096302"/>
              </p:ext>
            </p:extLst>
          </p:nvPr>
        </p:nvGraphicFramePr>
        <p:xfrm>
          <a:off x="654421" y="3933824"/>
          <a:ext cx="5267960" cy="2133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16990">
                  <a:extLst>
                    <a:ext uri="{9D8B030D-6E8A-4147-A177-3AD203B41FA5}">
                      <a16:colId xmlns:a16="http://schemas.microsoft.com/office/drawing/2014/main" val="2979091631"/>
                    </a:ext>
                  </a:extLst>
                </a:gridCol>
                <a:gridCol w="1316990">
                  <a:extLst>
                    <a:ext uri="{9D8B030D-6E8A-4147-A177-3AD203B41FA5}">
                      <a16:colId xmlns:a16="http://schemas.microsoft.com/office/drawing/2014/main" val="41172921"/>
                    </a:ext>
                  </a:extLst>
                </a:gridCol>
                <a:gridCol w="1316990">
                  <a:extLst>
                    <a:ext uri="{9D8B030D-6E8A-4147-A177-3AD203B41FA5}">
                      <a16:colId xmlns:a16="http://schemas.microsoft.com/office/drawing/2014/main" val="3375761083"/>
                    </a:ext>
                  </a:extLst>
                </a:gridCol>
                <a:gridCol w="1316990">
                  <a:extLst>
                    <a:ext uri="{9D8B030D-6E8A-4147-A177-3AD203B41FA5}">
                      <a16:colId xmlns:a16="http://schemas.microsoft.com/office/drawing/2014/main" val="130404442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Ford-Fulkerson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Edmond-Karp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Dinic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96394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Team32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0.486400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1.488000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0.388500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756313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Team36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0.745900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2.691800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0.415100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789633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Team42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0.665300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2.525900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0.500000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705987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Team48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0.834100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4.057400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0.616600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392496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Team54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1.288900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8.233900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0.816900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20051233"/>
                  </a:ext>
                </a:extLst>
              </a:tr>
            </a:tbl>
          </a:graphicData>
        </a:graphic>
      </p:graphicFrame>
      <p:pic>
        <p:nvPicPr>
          <p:cNvPr id="13" name="图片 12">
            <a:extLst>
              <a:ext uri="{FF2B5EF4-FFF2-40B4-BE49-F238E27FC236}">
                <a16:creationId xmlns:a16="http://schemas.microsoft.com/office/drawing/2014/main" id="{C462328D-48C3-496D-62C9-9BEBAE358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9620" y="2826853"/>
            <a:ext cx="5475446" cy="3291093"/>
          </a:xfrm>
          <a:prstGeom prst="rect">
            <a:avLst/>
          </a:prstGeom>
        </p:spPr>
      </p:pic>
      <p:sp>
        <p:nvSpPr>
          <p:cNvPr id="15" name="内容占位符 2">
            <a:extLst>
              <a:ext uri="{FF2B5EF4-FFF2-40B4-BE49-F238E27FC236}">
                <a16:creationId xmlns:a16="http://schemas.microsoft.com/office/drawing/2014/main" id="{68A4583E-92B9-5998-3087-2124392E0030}"/>
              </a:ext>
            </a:extLst>
          </p:cNvPr>
          <p:cNvSpPr txBox="1"/>
          <p:nvPr/>
        </p:nvSpPr>
        <p:spPr>
          <a:xfrm>
            <a:off x="1153190" y="23812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各最大流算法测试结果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3439739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数据测试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00790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830" indent="0">
              <a:buNone/>
            </a:pPr>
            <a:endParaRPr lang="en-US" altLang="zh-CN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D17448CE-A26D-9713-957F-332A6CD51830}"/>
              </a:ext>
            </a:extLst>
          </p:cNvPr>
          <p:cNvSpPr txBox="1"/>
          <p:nvPr/>
        </p:nvSpPr>
        <p:spPr>
          <a:xfrm>
            <a:off x="1066195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A0AE6AD8-3A4F-7FB3-2E3C-A1A97C2CBF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6421895"/>
              </p:ext>
            </p:extLst>
          </p:nvPr>
        </p:nvGraphicFramePr>
        <p:xfrm>
          <a:off x="685048" y="3657599"/>
          <a:ext cx="5267960" cy="2438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16990">
                  <a:extLst>
                    <a:ext uri="{9D8B030D-6E8A-4147-A177-3AD203B41FA5}">
                      <a16:colId xmlns:a16="http://schemas.microsoft.com/office/drawing/2014/main" val="2979091631"/>
                    </a:ext>
                  </a:extLst>
                </a:gridCol>
                <a:gridCol w="1316990">
                  <a:extLst>
                    <a:ext uri="{9D8B030D-6E8A-4147-A177-3AD203B41FA5}">
                      <a16:colId xmlns:a16="http://schemas.microsoft.com/office/drawing/2014/main" val="41172921"/>
                    </a:ext>
                  </a:extLst>
                </a:gridCol>
                <a:gridCol w="1316990">
                  <a:extLst>
                    <a:ext uri="{9D8B030D-6E8A-4147-A177-3AD203B41FA5}">
                      <a16:colId xmlns:a16="http://schemas.microsoft.com/office/drawing/2014/main" val="3375761083"/>
                    </a:ext>
                  </a:extLst>
                </a:gridCol>
                <a:gridCol w="1316990">
                  <a:extLst>
                    <a:ext uri="{9D8B030D-6E8A-4147-A177-3AD203B41FA5}">
                      <a16:colId xmlns:a16="http://schemas.microsoft.com/office/drawing/2014/main" val="130404442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Ford-Fulkerson+</a:t>
                      </a:r>
                      <a:r>
                        <a:rPr lang="zh-CN" altLang="en-US" sz="20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参数化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Edmond-Karp</a:t>
                      </a:r>
                      <a:r>
                        <a:rPr lang="en-US" altLang="zh-CN" sz="20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r>
                        <a:rPr lang="zh-CN" altLang="en-US" sz="20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参数化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Dinic</a:t>
                      </a:r>
                      <a:r>
                        <a:rPr lang="en-US" altLang="zh-CN" sz="20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r>
                        <a:rPr lang="zh-CN" altLang="en-US" sz="20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参数化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96394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Team32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0.070300</a:t>
                      </a:r>
                      <a:endParaRPr lang="zh-CN" sz="2000" b="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0.212400</a:t>
                      </a:r>
                      <a:endParaRPr lang="zh-CN" sz="2000" b="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0.061100</a:t>
                      </a:r>
                      <a:endParaRPr lang="zh-CN" sz="2000" b="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756313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Team36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0.113100</a:t>
                      </a:r>
                      <a:endParaRPr lang="zh-CN" sz="2000" b="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0.424000</a:t>
                      </a:r>
                      <a:endParaRPr lang="zh-CN" sz="2000" b="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0.068000</a:t>
                      </a:r>
                      <a:endParaRPr lang="zh-CN" sz="2000" b="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789633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Team42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0.064800</a:t>
                      </a:r>
                      <a:endParaRPr lang="zh-CN" sz="2000" b="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0.260600</a:t>
                      </a:r>
                      <a:endParaRPr lang="zh-CN" sz="2000" b="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0.049400</a:t>
                      </a:r>
                      <a:endParaRPr lang="zh-CN" sz="2000" b="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705987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Team48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0.082900</a:t>
                      </a:r>
                      <a:endParaRPr lang="zh-CN" sz="2000" b="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0.379400</a:t>
                      </a:r>
                      <a:endParaRPr lang="zh-CN" sz="2000" b="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0.059600</a:t>
                      </a:r>
                      <a:endParaRPr lang="zh-CN" sz="2000" b="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392496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Team54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0.109400</a:t>
                      </a:r>
                      <a:endParaRPr lang="zh-CN" sz="2000" b="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0.690300</a:t>
                      </a:r>
                      <a:endParaRPr lang="zh-CN" sz="2000" b="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0.076700</a:t>
                      </a:r>
                      <a:endParaRPr lang="zh-CN" sz="2000" b="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20051233"/>
                  </a:ext>
                </a:extLst>
              </a:tr>
            </a:tbl>
          </a:graphicData>
        </a:graphic>
      </p:graphicFrame>
      <p:sp>
        <p:nvSpPr>
          <p:cNvPr id="15" name="内容占位符 2">
            <a:extLst>
              <a:ext uri="{FF2B5EF4-FFF2-40B4-BE49-F238E27FC236}">
                <a16:creationId xmlns:a16="http://schemas.microsoft.com/office/drawing/2014/main" id="{68A4583E-92B9-5998-3087-2124392E0030}"/>
              </a:ext>
            </a:extLst>
          </p:cNvPr>
          <p:cNvSpPr txBox="1"/>
          <p:nvPr/>
        </p:nvSpPr>
        <p:spPr>
          <a:xfrm>
            <a:off x="1153190" y="23812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各最大流算法结合参数化的测试结果</a:t>
            </a:r>
            <a:endParaRPr lang="en-US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ABADB29-B70F-C896-E2A6-D042E1BC6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5745" y="2999794"/>
            <a:ext cx="5151207" cy="309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77984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数据测试</a:t>
            </a:r>
            <a:endParaRPr lang="en-US" altLang="zh-CN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3" name="内容占位符 2"/>
          <p:cNvSpPr txBox="1"/>
          <p:nvPr/>
        </p:nvSpPr>
        <p:spPr>
          <a:xfrm>
            <a:off x="1000790" y="22288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830" indent="0">
              <a:buNone/>
            </a:pPr>
            <a:endParaRPr lang="en-US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8FBFB6B-BC55-C70A-110C-2938ECB40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69" y="2967160"/>
            <a:ext cx="3723610" cy="223812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A732C9F-7C18-006E-2BD9-FB0E91BAA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8239" y="2962209"/>
            <a:ext cx="3723610" cy="224307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63351EC-EC00-FE5E-A19F-0AEB3460F8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2008" y="2962209"/>
            <a:ext cx="3731847" cy="224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926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如何判断球队被淘汰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3795" y="2076450"/>
            <a:ext cx="10463196" cy="4072559"/>
          </a:xfrm>
        </p:spPr>
        <p:txBody>
          <a:bodyPr>
            <a:normAutofit/>
          </a:bodyPr>
          <a:lstStyle/>
          <a:p>
            <a:r>
              <a:rPr lang="zh-CN" altLang="en-US" dirty="0"/>
              <a:t>因此对于</a:t>
            </a:r>
            <a:r>
              <a:rPr lang="en-US" altLang="zh-CN" dirty="0"/>
              <a:t>Philly</a:t>
            </a:r>
            <a:r>
              <a:rPr lang="zh-CN" altLang="en-US" dirty="0"/>
              <a:t>来说，尽管它的胜利场数达到最大，但由于不管如何分配剩余胜利场数到各球队中，都存在队伍的最终胜场数大于</a:t>
            </a:r>
            <a:r>
              <a:rPr lang="en-US" altLang="zh-CN" dirty="0"/>
              <a:t>Philly</a:t>
            </a:r>
            <a:r>
              <a:rPr lang="zh-CN" altLang="en-US" dirty="0"/>
              <a:t>，所以</a:t>
            </a:r>
            <a:r>
              <a:rPr lang="en-US" altLang="zh-CN" dirty="0"/>
              <a:t>Philly</a:t>
            </a:r>
            <a:r>
              <a:rPr lang="zh-CN" altLang="en-US" dirty="0"/>
              <a:t>就失去了夺冠的可能，最终被淘汰。</a:t>
            </a:r>
            <a:endParaRPr lang="en-US" altLang="zh-CN" dirty="0"/>
          </a:p>
        </p:txBody>
      </p:sp>
      <p:sp>
        <p:nvSpPr>
          <p:cNvPr id="4" name="内容占位符 2"/>
          <p:cNvSpPr txBox="1"/>
          <p:nvPr/>
        </p:nvSpPr>
        <p:spPr>
          <a:xfrm>
            <a:off x="1356932" y="1787549"/>
            <a:ext cx="9467488" cy="4299852"/>
          </a:xfrm>
          <a:prstGeom prst="rect">
            <a:avLst/>
          </a:prstGeom>
        </p:spPr>
        <p:txBody>
          <a:bodyPr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7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4478" y="3626049"/>
            <a:ext cx="8001829" cy="2359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如何判断球队被淘汰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913795" y="2076450"/>
                <a:ext cx="10463196" cy="4072559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反之，若存在一种胜利场数分配方案使得队伍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的最大可能胜利场数不被超越，则队伍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存在夺冠可能，所以可以不被淘汰。</a:t>
                </a:r>
                <a:endParaRPr lang="en-US" altLang="zh-CN" dirty="0"/>
              </a:p>
              <a:p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13795" y="2076450"/>
                <a:ext cx="10463196" cy="4072559"/>
              </a:xfrm>
              <a:blipFill rotWithShape="1">
                <a:blip r:embed="rId2"/>
                <a:stretch>
                  <a:fillRect l="-207" t="-530" r="-203" b="-52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内容占位符 2"/>
          <p:cNvSpPr txBox="1"/>
          <p:nvPr/>
        </p:nvSpPr>
        <p:spPr>
          <a:xfrm>
            <a:off x="1356932" y="1787549"/>
            <a:ext cx="9467488" cy="4299852"/>
          </a:xfrm>
          <a:prstGeom prst="rect">
            <a:avLst/>
          </a:prstGeom>
        </p:spPr>
        <p:txBody>
          <a:bodyPr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7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1104" y="3652554"/>
            <a:ext cx="8001829" cy="2359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如何判断球队被淘汰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3795" y="2076450"/>
            <a:ext cx="10463196" cy="4072559"/>
          </a:xfrm>
        </p:spPr>
        <p:txBody>
          <a:bodyPr>
            <a:normAutofit/>
          </a:bodyPr>
          <a:lstStyle/>
          <a:p>
            <a:r>
              <a:rPr lang="zh-CN" altLang="en-US" dirty="0"/>
              <a:t>简单淘汰很容易实现，但非简单淘汰则要考虑各球队间比赛剩余场数、输赢的可能、目前的胜利场数等等因素，来进行剩余胜利场数的分配，对于这个复杂的问题，有什么算法可以用于求解？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网络流结构可以很好地适配这个剩余胜利场数分配问题。</a:t>
            </a:r>
            <a:endParaRPr lang="en-US" altLang="zh-CN" dirty="0"/>
          </a:p>
        </p:txBody>
      </p:sp>
      <p:sp>
        <p:nvSpPr>
          <p:cNvPr id="4" name="内容占位符 2"/>
          <p:cNvSpPr txBox="1"/>
          <p:nvPr/>
        </p:nvSpPr>
        <p:spPr>
          <a:xfrm>
            <a:off x="1356932" y="1787549"/>
            <a:ext cx="9467488" cy="4299852"/>
          </a:xfrm>
          <a:prstGeom prst="rect">
            <a:avLst/>
          </a:prstGeom>
        </p:spPr>
        <p:txBody>
          <a:bodyPr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700" dirty="0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OTQxNjQyMTYzYTEzMjhkMzU0NzBmNmE2MjQ2ZjM4ZDIifQ==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C4C00F4-06E9-43E3-AD97-88A857CEFA82}">
  <ds:schemaRefs/>
</ds:datastoreItem>
</file>

<file path=customXml/itemProps2.xml><?xml version="1.0" encoding="utf-8"?>
<ds:datastoreItem xmlns:ds="http://schemas.openxmlformats.org/officeDocument/2006/customXml" ds:itemID="{0585E981-8C91-4205-A0C3-C991F42B4C9E}">
  <ds:schemaRefs/>
</ds:datastoreItem>
</file>

<file path=customXml/itemProps3.xml><?xml version="1.0" encoding="utf-8"?>
<ds:datastoreItem xmlns:ds="http://schemas.openxmlformats.org/officeDocument/2006/customXml" ds:itemID="{64B270AB-C138-415C-897E-3C24487DECF1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{9F8BF111-0119-4C7A-B2C1-5B7AE2657F8C}tf55705232_win32</Template>
  <TotalTime>1049</TotalTime>
  <Words>3665</Words>
  <Application>Microsoft Office PowerPoint</Application>
  <PresentationFormat>宽屏</PresentationFormat>
  <Paragraphs>226</Paragraphs>
  <Slides>66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66</vt:i4>
      </vt:variant>
    </vt:vector>
  </HeadingPairs>
  <TitlesOfParts>
    <vt:vector size="72" baseType="lpstr">
      <vt:lpstr>Microsoft YaHei UI</vt:lpstr>
      <vt:lpstr>宋体</vt:lpstr>
      <vt:lpstr>Cambria Math</vt:lpstr>
      <vt:lpstr>Times New Roman</vt:lpstr>
      <vt:lpstr>Wingdings 2</vt:lpstr>
      <vt:lpstr>SlateVTI</vt:lpstr>
      <vt:lpstr>实验6 最大流应用（棒球比赛问题）</vt:lpstr>
      <vt:lpstr>问题描述</vt:lpstr>
      <vt:lpstr>方法</vt:lpstr>
      <vt:lpstr>如何判断球队被淘汰</vt:lpstr>
      <vt:lpstr>如何判断球队被淘汰</vt:lpstr>
      <vt:lpstr>如何判断球队被淘汰</vt:lpstr>
      <vt:lpstr>如何判断球队被淘汰</vt:lpstr>
      <vt:lpstr>如何判断球队被淘汰</vt:lpstr>
      <vt:lpstr>如何判断球队被淘汰</vt:lpstr>
      <vt:lpstr>流网络的构造原理</vt:lpstr>
      <vt:lpstr>流网络的构造原理</vt:lpstr>
      <vt:lpstr>流网络的构造原理</vt:lpstr>
      <vt:lpstr>流网络的构造原理</vt:lpstr>
      <vt:lpstr>流网络的构造原理</vt:lpstr>
      <vt:lpstr>流网络的构造原理</vt:lpstr>
      <vt:lpstr>流网络的构造原理</vt:lpstr>
      <vt:lpstr>为什么网络流结构适合该问题</vt:lpstr>
      <vt:lpstr>为什么网络流结构适合该问题</vt:lpstr>
      <vt:lpstr>为什么网络流结构适合该问题</vt:lpstr>
      <vt:lpstr>为什么网络流结构适合该问题</vt:lpstr>
      <vt:lpstr>为什么网络流结构适合该问题</vt:lpstr>
      <vt:lpstr>为什么网络流结构适合该问题</vt:lpstr>
      <vt:lpstr>为什么网络流结构适合该问题</vt:lpstr>
      <vt:lpstr>为什么网络流结构适合该问题</vt:lpstr>
      <vt:lpstr>为什么网络流结构适合该问题</vt:lpstr>
      <vt:lpstr>为什么网络流结构适合该问题</vt:lpstr>
      <vt:lpstr>为什么网络流结构适合该问题</vt:lpstr>
      <vt:lpstr>问题求解结果</vt:lpstr>
      <vt:lpstr>Ford-Fulkerson</vt:lpstr>
      <vt:lpstr>Ford-Fulkerson</vt:lpstr>
      <vt:lpstr>Ford-Fulkerson</vt:lpstr>
      <vt:lpstr>Ford-Fulkerson</vt:lpstr>
      <vt:lpstr>Ford-Fulkerson</vt:lpstr>
      <vt:lpstr>Ford-Fulkerson</vt:lpstr>
      <vt:lpstr>Ford-Fulkerson</vt:lpstr>
      <vt:lpstr>Ford-Fulkerson</vt:lpstr>
      <vt:lpstr>Ford-Fulkerson</vt:lpstr>
      <vt:lpstr>Ford-Fulkerson</vt:lpstr>
      <vt:lpstr>Edmond-Karp</vt:lpstr>
      <vt:lpstr>Edmond-Karp</vt:lpstr>
      <vt:lpstr>Edmond-Karp</vt:lpstr>
      <vt:lpstr>Dinic</vt:lpstr>
      <vt:lpstr>Dinic</vt:lpstr>
      <vt:lpstr>Dinic</vt:lpstr>
      <vt:lpstr>Dinic</vt:lpstr>
      <vt:lpstr>Dinic</vt:lpstr>
      <vt:lpstr>Dinic</vt:lpstr>
      <vt:lpstr>Dinic</vt:lpstr>
      <vt:lpstr>Dinic</vt:lpstr>
      <vt:lpstr>二分+参数化最大流算法</vt:lpstr>
      <vt:lpstr>二分+参数化最大流算法</vt:lpstr>
      <vt:lpstr>二分+参数化最大流算法</vt:lpstr>
      <vt:lpstr>二分+参数化最大流算法</vt:lpstr>
      <vt:lpstr>二分+参数化最大流算法</vt:lpstr>
      <vt:lpstr>二分+参数化最大流算法</vt:lpstr>
      <vt:lpstr>二分+参数化最大流算法</vt:lpstr>
      <vt:lpstr>二分+参数化最大流算法</vt:lpstr>
      <vt:lpstr>二分+参数化最大流算法</vt:lpstr>
      <vt:lpstr>二分+参数化最大流算法</vt:lpstr>
      <vt:lpstr>二分+参数化最大流算法</vt:lpstr>
      <vt:lpstr>二分+参数化最大流算法</vt:lpstr>
      <vt:lpstr>二分+参数化最大流算法</vt:lpstr>
      <vt:lpstr>数据测试</vt:lpstr>
      <vt:lpstr>数据测试</vt:lpstr>
      <vt:lpstr>数据测试</vt:lpstr>
      <vt:lpstr>数据测试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实验1 排序算法性能分析</dc:title>
  <dc:creator>简 校滨</dc:creator>
  <cp:lastModifiedBy>简 校滨</cp:lastModifiedBy>
  <cp:revision>77</cp:revision>
  <dcterms:created xsi:type="dcterms:W3CDTF">2024-03-21T10:39:00Z</dcterms:created>
  <dcterms:modified xsi:type="dcterms:W3CDTF">2024-07-15T05:17:50Z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ICV">
    <vt:lpwstr>F73E8117BF3E4414BC6FFE780DF5E59D_12</vt:lpwstr>
  </property>
  <property fmtid="{D5CDD505-2E9C-101B-9397-08002B2CF9AE}" pid="4" name="KSOProductBuildVer">
    <vt:lpwstr>2052-12.1.0.16929</vt:lpwstr>
  </property>
</Properties>
</file>